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1" r:id="rId2"/>
    <p:sldId id="256" r:id="rId3"/>
    <p:sldId id="257" r:id="rId4"/>
    <p:sldId id="258" r:id="rId5"/>
    <p:sldId id="259" r:id="rId6"/>
    <p:sldId id="272" r:id="rId7"/>
    <p:sldId id="260" r:id="rId8"/>
    <p:sldId id="261" r:id="rId9"/>
    <p:sldId id="262" r:id="rId10"/>
    <p:sldId id="263" r:id="rId11"/>
    <p:sldId id="264" r:id="rId12"/>
    <p:sldId id="265" r:id="rId13"/>
    <p:sldId id="266" r:id="rId14"/>
    <p:sldId id="267" r:id="rId15"/>
    <p:sldId id="269" r:id="rId16"/>
    <p:sldId id="270"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00"/>
    <p:restoredTop sz="94674"/>
  </p:normalViewPr>
  <p:slideViewPr>
    <p:cSldViewPr snapToGrid="0" snapToObjects="1">
      <p:cViewPr varScale="1">
        <p:scale>
          <a:sx n="124" d="100"/>
          <a:sy n="124" d="100"/>
        </p:scale>
        <p:origin x="66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096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Introduce Zara Escapes, its luxury positioning, and why guest feedback is critical to service excellence.</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how UAT validated usability and drove refinements.</a:t>
            </a: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Demonstrate how the final dashboard empowers managers.</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Link system improvements to tangible business outcomes.</a:t>
            </a:r>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Outline recommended next steps toward implementation.</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Thank stakeholders and open for questions.</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Explain the fragmented feedback problem and how it affects response time and guest satisfaction.</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Walk through the gap between current AS-IS processes and the desired TO-BE state.</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the end-to-end TO-BE workflow from feedback intake to reporting.</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Highlight the core modules that make the system functional and scalable.</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how data modeling and architecture support reliability and growth.</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Describe how Agile delivery enabled structured and timely execution.</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Explain why SurveyMonkey was selected based on cost-benefit analysis.</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Walk through the phased integration approach to reduce risk.</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AB1A-4995-9543-A036-5B006B4D38BD}"/>
              </a:ext>
            </a:extLst>
          </p:cNvPr>
          <p:cNvSpPr>
            <a:spLocks noGrp="1"/>
          </p:cNvSpPr>
          <p:nvPr>
            <p:ph type="title"/>
          </p:nvPr>
        </p:nvSpPr>
        <p:spPr/>
        <p:txBody>
          <a:bodyPr>
            <a:normAutofit fontScale="90000"/>
          </a:bodyPr>
          <a:lstStyle/>
          <a:p>
            <a:r>
              <a:rPr lang="en-US" b="1" dirty="0"/>
              <a:t>ZARA ESCAPES CENTRALIZED FEEDBACK SYSTEM</a:t>
            </a:r>
          </a:p>
        </p:txBody>
      </p:sp>
      <p:sp>
        <p:nvSpPr>
          <p:cNvPr id="4" name="TextBox 3">
            <a:extLst>
              <a:ext uri="{FF2B5EF4-FFF2-40B4-BE49-F238E27FC236}">
                <a16:creationId xmlns:a16="http://schemas.microsoft.com/office/drawing/2014/main" id="{156DE49C-9B36-FC4A-93B5-2AE1753360B8}"/>
              </a:ext>
            </a:extLst>
          </p:cNvPr>
          <p:cNvSpPr txBox="1"/>
          <p:nvPr/>
        </p:nvSpPr>
        <p:spPr>
          <a:xfrm>
            <a:off x="2006130" y="2233080"/>
            <a:ext cx="5423339" cy="430887"/>
          </a:xfrm>
          <a:prstGeom prst="rect">
            <a:avLst/>
          </a:prstGeom>
          <a:noFill/>
        </p:spPr>
        <p:txBody>
          <a:bodyPr wrap="square" rtlCol="0">
            <a:spAutoFit/>
          </a:bodyPr>
          <a:lstStyle/>
          <a:p>
            <a:r>
              <a:rPr lang="en-US" sz="2200" dirty="0"/>
              <a:t>Presented by: </a:t>
            </a:r>
            <a:r>
              <a:rPr lang="en-US" sz="2200" dirty="0" err="1"/>
              <a:t>Ebuka</a:t>
            </a:r>
            <a:r>
              <a:rPr lang="en-US" sz="2200" dirty="0"/>
              <a:t> Anthony </a:t>
            </a:r>
            <a:r>
              <a:rPr lang="en-US" sz="2200" dirty="0" err="1"/>
              <a:t>Akunedoziobi</a:t>
            </a:r>
            <a:endParaRPr lang="en-US" sz="2200" dirty="0"/>
          </a:p>
        </p:txBody>
      </p:sp>
    </p:spTree>
    <p:extLst>
      <p:ext uri="{BB962C8B-B14F-4D97-AF65-F5344CB8AC3E}">
        <p14:creationId xmlns:p14="http://schemas.microsoft.com/office/powerpoint/2010/main" val="2257685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Tool Recommendation</a:t>
            </a:r>
          </a:p>
        </p:txBody>
      </p:sp>
      <p:sp>
        <p:nvSpPr>
          <p:cNvPr id="3" name="TextBox 2"/>
          <p:cNvSpPr txBox="1"/>
          <p:nvPr/>
        </p:nvSpPr>
        <p:spPr>
          <a:xfrm>
            <a:off x="1818861" y="1348064"/>
            <a:ext cx="8229600" cy="914400"/>
          </a:xfrm>
          <a:prstGeom prst="rect">
            <a:avLst/>
          </a:prstGeom>
          <a:noFill/>
        </p:spPr>
        <p:txBody>
          <a:bodyPr wrap="none">
            <a:spAutoFit/>
          </a:bodyPr>
          <a:lstStyle/>
          <a:p>
            <a:pPr>
              <a:defRPr sz="2000"/>
            </a:pPr>
            <a:r>
              <a:rPr dirty="0"/>
              <a:t>SurveyMonkey selected using cost–benefit analysis</a:t>
            </a:r>
          </a:p>
        </p:txBody>
      </p:sp>
      <p:pic>
        <p:nvPicPr>
          <p:cNvPr id="6" name="Picture 5">
            <a:extLst>
              <a:ext uri="{FF2B5EF4-FFF2-40B4-BE49-F238E27FC236}">
                <a16:creationId xmlns:a16="http://schemas.microsoft.com/office/drawing/2014/main" id="{E2BB0FC5-AC6E-9546-9B40-CF191CC4E485}"/>
              </a:ext>
            </a:extLst>
          </p:cNvPr>
          <p:cNvPicPr>
            <a:picLocks noChangeAspect="1"/>
          </p:cNvPicPr>
          <p:nvPr/>
        </p:nvPicPr>
        <p:blipFill>
          <a:blip r:embed="rId3"/>
          <a:stretch>
            <a:fillRect/>
          </a:stretch>
        </p:blipFill>
        <p:spPr>
          <a:xfrm>
            <a:off x="256854" y="3256908"/>
            <a:ext cx="8712485" cy="3511383"/>
          </a:xfrm>
          <a:prstGeom prst="rect">
            <a:avLst/>
          </a:prstGeom>
        </p:spPr>
      </p:pic>
      <p:sp>
        <p:nvSpPr>
          <p:cNvPr id="4" name="TextBox 3">
            <a:extLst>
              <a:ext uri="{FF2B5EF4-FFF2-40B4-BE49-F238E27FC236}">
                <a16:creationId xmlns:a16="http://schemas.microsoft.com/office/drawing/2014/main" id="{740F5E4F-099E-C64A-95D8-70BA81DADD7A}"/>
              </a:ext>
            </a:extLst>
          </p:cNvPr>
          <p:cNvSpPr txBox="1"/>
          <p:nvPr/>
        </p:nvSpPr>
        <p:spPr>
          <a:xfrm>
            <a:off x="457200" y="1987033"/>
            <a:ext cx="8337479" cy="1384995"/>
          </a:xfrm>
          <a:prstGeom prst="rect">
            <a:avLst/>
          </a:prstGeom>
          <a:noFill/>
        </p:spPr>
        <p:txBody>
          <a:bodyPr wrap="square" rtlCol="0">
            <a:spAutoFit/>
          </a:bodyPr>
          <a:lstStyle/>
          <a:p>
            <a:r>
              <a:rPr lang="en-US" sz="1200" b="1" dirty="0"/>
              <a:t>SurveyMonkey offers the best balance of functionality, cost, and scalability—meeting all critical business needs without the overhead of enterprise CX platforms.</a:t>
            </a:r>
          </a:p>
          <a:p>
            <a:endParaRPr lang="en-US" sz="1200" dirty="0"/>
          </a:p>
          <a:p>
            <a:r>
              <a:rPr lang="en-US" sz="1200" dirty="0"/>
              <a:t>SurveyMonkey was selected as the preferred feedback collection tool for Zara Escapes because it delivered the </a:t>
            </a:r>
            <a:r>
              <a:rPr lang="en-US" sz="1200" b="1" dirty="0"/>
              <a:t>best balance of functionality, cost efficiency, scalability, and integration capability</a:t>
            </a:r>
            <a:r>
              <a:rPr lang="en-US" sz="1200" dirty="0"/>
              <a:t> when compared with alternatives such as Google Forms, Qualtrics, and Medallia.</a:t>
            </a:r>
          </a:p>
          <a:p>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Integration Roadmap</a:t>
            </a:r>
          </a:p>
        </p:txBody>
      </p:sp>
      <p:sp>
        <p:nvSpPr>
          <p:cNvPr id="3" name="TextBox 2"/>
          <p:cNvSpPr txBox="1"/>
          <p:nvPr/>
        </p:nvSpPr>
        <p:spPr>
          <a:xfrm>
            <a:off x="1878495" y="1230464"/>
            <a:ext cx="8229600" cy="914400"/>
          </a:xfrm>
          <a:prstGeom prst="rect">
            <a:avLst/>
          </a:prstGeom>
          <a:noFill/>
        </p:spPr>
        <p:txBody>
          <a:bodyPr wrap="none">
            <a:spAutoFit/>
          </a:bodyPr>
          <a:lstStyle/>
          <a:p>
            <a:pPr>
              <a:defRPr sz="2000"/>
            </a:pPr>
            <a:r>
              <a:rPr dirty="0"/>
              <a:t>Feedback system integrated with PMS, CRM, BI</a:t>
            </a:r>
          </a:p>
        </p:txBody>
      </p:sp>
      <p:sp>
        <p:nvSpPr>
          <p:cNvPr id="7" name="Rounded Rectangle 6">
            <a:extLst>
              <a:ext uri="{FF2B5EF4-FFF2-40B4-BE49-F238E27FC236}">
                <a16:creationId xmlns:a16="http://schemas.microsoft.com/office/drawing/2014/main" id="{78645DEA-D374-7742-B5ED-539C67A164F5}"/>
              </a:ext>
            </a:extLst>
          </p:cNvPr>
          <p:cNvSpPr/>
          <p:nvPr/>
        </p:nvSpPr>
        <p:spPr>
          <a:xfrm>
            <a:off x="186856" y="2373464"/>
            <a:ext cx="1920240" cy="2926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defRPr sz="1600" b="1"/>
            </a:pPr>
            <a:r>
              <a:rPr dirty="0"/>
              <a:t>Phase 1</a:t>
            </a:r>
          </a:p>
          <a:p>
            <a:r>
              <a:rPr dirty="0"/>
              <a:t>Foundation &amp; Planning</a:t>
            </a:r>
          </a:p>
          <a:p>
            <a:pPr>
              <a:defRPr sz="1400"/>
            </a:pPr>
            <a:r>
              <a:rPr dirty="0"/>
              <a:t>Audit systems</a:t>
            </a:r>
            <a:br>
              <a:rPr dirty="0"/>
            </a:br>
            <a:r>
              <a:rPr dirty="0"/>
              <a:t>Define data rules</a:t>
            </a:r>
            <a:br>
              <a:rPr dirty="0"/>
            </a:br>
            <a:r>
              <a:rPr dirty="0"/>
              <a:t>Design architecture</a:t>
            </a:r>
          </a:p>
        </p:txBody>
      </p:sp>
      <p:sp>
        <p:nvSpPr>
          <p:cNvPr id="8" name="Rounded Rectangle 7">
            <a:extLst>
              <a:ext uri="{FF2B5EF4-FFF2-40B4-BE49-F238E27FC236}">
                <a16:creationId xmlns:a16="http://schemas.microsoft.com/office/drawing/2014/main" id="{1C4EF404-E7F2-534F-B865-01DB09D96528}"/>
              </a:ext>
            </a:extLst>
          </p:cNvPr>
          <p:cNvSpPr/>
          <p:nvPr/>
        </p:nvSpPr>
        <p:spPr>
          <a:xfrm>
            <a:off x="2562308" y="2373464"/>
            <a:ext cx="1920240" cy="2926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defRPr sz="1600" b="1"/>
            </a:pPr>
            <a:r>
              <a:t>Phase 2</a:t>
            </a:r>
          </a:p>
          <a:p>
            <a:r>
              <a:t>Data Mapping &amp; Design</a:t>
            </a:r>
          </a:p>
          <a:p>
            <a:pPr>
              <a:defRPr sz="1400"/>
            </a:pPr>
            <a:r>
              <a:t>Map fields</a:t>
            </a:r>
            <a:br/>
            <a:r>
              <a:t>Define APIs</a:t>
            </a:r>
            <a:br/>
            <a:r>
              <a:t>Validate mappings</a:t>
            </a:r>
          </a:p>
        </p:txBody>
      </p:sp>
      <p:sp>
        <p:nvSpPr>
          <p:cNvPr id="9" name="Rounded Rectangle 8">
            <a:extLst>
              <a:ext uri="{FF2B5EF4-FFF2-40B4-BE49-F238E27FC236}">
                <a16:creationId xmlns:a16="http://schemas.microsoft.com/office/drawing/2014/main" id="{3FCB899A-2D17-814E-BEE1-A3F6CCB9A5C0}"/>
              </a:ext>
            </a:extLst>
          </p:cNvPr>
          <p:cNvSpPr/>
          <p:nvPr/>
        </p:nvSpPr>
        <p:spPr>
          <a:xfrm>
            <a:off x="4848308" y="2373464"/>
            <a:ext cx="1920240" cy="2926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defRPr sz="1600" b="1"/>
            </a:pPr>
            <a:r>
              <a:t>Phase 3</a:t>
            </a:r>
          </a:p>
          <a:p>
            <a:r>
              <a:t>Integration Build</a:t>
            </a:r>
          </a:p>
          <a:p>
            <a:pPr>
              <a:defRPr sz="1400"/>
            </a:pPr>
            <a:r>
              <a:t>Survey ingestion</a:t>
            </a:r>
            <a:br/>
            <a:r>
              <a:t>PMS sync</a:t>
            </a:r>
            <a:br/>
            <a:r>
              <a:t>CRM updates</a:t>
            </a:r>
          </a:p>
        </p:txBody>
      </p:sp>
      <p:sp>
        <p:nvSpPr>
          <p:cNvPr id="10" name="Rounded Rectangle 9">
            <a:extLst>
              <a:ext uri="{FF2B5EF4-FFF2-40B4-BE49-F238E27FC236}">
                <a16:creationId xmlns:a16="http://schemas.microsoft.com/office/drawing/2014/main" id="{C172ABA3-AED5-BB4C-ADCB-83B94103FD24}"/>
              </a:ext>
            </a:extLst>
          </p:cNvPr>
          <p:cNvSpPr/>
          <p:nvPr/>
        </p:nvSpPr>
        <p:spPr>
          <a:xfrm>
            <a:off x="7064734" y="2373464"/>
            <a:ext cx="1920240" cy="2926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defRPr sz="1600" b="1"/>
            </a:pPr>
            <a:r>
              <a:t>Phase 4</a:t>
            </a:r>
          </a:p>
          <a:p>
            <a:r>
              <a:t>Testing &amp; Go-Live</a:t>
            </a:r>
          </a:p>
          <a:p>
            <a:pPr>
              <a:defRPr sz="1400"/>
            </a:pPr>
            <a:r>
              <a:t>UAT</a:t>
            </a:r>
            <a:br/>
            <a:r>
              <a:t>Performance checks</a:t>
            </a:r>
            <a:br/>
            <a:r>
              <a:t>Deployment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UAT &amp; Refinement</a:t>
            </a:r>
          </a:p>
        </p:txBody>
      </p:sp>
      <p:sp>
        <p:nvSpPr>
          <p:cNvPr id="3" name="TextBox 2"/>
          <p:cNvSpPr txBox="1"/>
          <p:nvPr/>
        </p:nvSpPr>
        <p:spPr>
          <a:xfrm>
            <a:off x="1262270" y="1093304"/>
            <a:ext cx="8229600" cy="914400"/>
          </a:xfrm>
          <a:prstGeom prst="rect">
            <a:avLst/>
          </a:prstGeom>
          <a:noFill/>
        </p:spPr>
        <p:txBody>
          <a:bodyPr wrap="none">
            <a:spAutoFit/>
          </a:bodyPr>
          <a:lstStyle/>
          <a:p>
            <a:pPr>
              <a:defRPr sz="2000"/>
            </a:pPr>
            <a:r>
              <a:rPr dirty="0"/>
              <a:t>User testing drove key usability and reliability improvements</a:t>
            </a:r>
          </a:p>
        </p:txBody>
      </p:sp>
      <p:pic>
        <p:nvPicPr>
          <p:cNvPr id="6" name="Picture 5">
            <a:extLst>
              <a:ext uri="{FF2B5EF4-FFF2-40B4-BE49-F238E27FC236}">
                <a16:creationId xmlns:a16="http://schemas.microsoft.com/office/drawing/2014/main" id="{0D3DD52C-2272-5448-8083-F6498AA43BBA}"/>
              </a:ext>
            </a:extLst>
          </p:cNvPr>
          <p:cNvPicPr>
            <a:picLocks noChangeAspect="1"/>
          </p:cNvPicPr>
          <p:nvPr/>
        </p:nvPicPr>
        <p:blipFill>
          <a:blip r:embed="rId3"/>
          <a:stretch>
            <a:fillRect/>
          </a:stretch>
        </p:blipFill>
        <p:spPr>
          <a:xfrm>
            <a:off x="0" y="3041151"/>
            <a:ext cx="9144000" cy="3733799"/>
          </a:xfrm>
          <a:prstGeom prst="rect">
            <a:avLst/>
          </a:prstGeom>
        </p:spPr>
      </p:pic>
      <p:sp>
        <p:nvSpPr>
          <p:cNvPr id="4" name="TextBox 3">
            <a:extLst>
              <a:ext uri="{FF2B5EF4-FFF2-40B4-BE49-F238E27FC236}">
                <a16:creationId xmlns:a16="http://schemas.microsoft.com/office/drawing/2014/main" id="{2DBDF3EF-23F3-0E49-91B6-6D40F7C99893}"/>
              </a:ext>
            </a:extLst>
          </p:cNvPr>
          <p:cNvSpPr txBox="1"/>
          <p:nvPr/>
        </p:nvSpPr>
        <p:spPr>
          <a:xfrm>
            <a:off x="246580" y="1550504"/>
            <a:ext cx="8527550" cy="1569660"/>
          </a:xfrm>
          <a:prstGeom prst="rect">
            <a:avLst/>
          </a:prstGeom>
          <a:noFill/>
        </p:spPr>
        <p:txBody>
          <a:bodyPr wrap="square" rtlCol="0">
            <a:spAutoFit/>
          </a:bodyPr>
          <a:lstStyle/>
          <a:p>
            <a:r>
              <a:rPr lang="en-US" sz="1200" dirty="0"/>
              <a:t>UAT proved essential in transforming the feedback system from a functional solution into a business-ready platform. By capturing real user experiences and expectations, it enabled targeted refinements that improved usability, reliability, and operational effectiveness. The insights gathered during UAT ensured that the final system supports faster response times, better decision-making, and ultimately, an improved guest experience for Zara Escapes.</a:t>
            </a:r>
          </a:p>
          <a:p>
            <a:endParaRPr lang="en-US" sz="1200" b="1" dirty="0"/>
          </a:p>
          <a:p>
            <a:r>
              <a:rPr lang="en-US" sz="1200" b="1" dirty="0"/>
              <a:t>UAT refines a system by revealing real-world usability, data, and workflow issues, turning user feedback into practical improvements that ensure the solution is fit for business adoption.</a:t>
            </a:r>
            <a:endParaRPr lang="en-US" sz="1200" dirty="0"/>
          </a:p>
          <a:p>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Final Prototype</a:t>
            </a:r>
          </a:p>
        </p:txBody>
      </p:sp>
      <p:sp>
        <p:nvSpPr>
          <p:cNvPr id="3" name="TextBox 2"/>
          <p:cNvSpPr txBox="1"/>
          <p:nvPr/>
        </p:nvSpPr>
        <p:spPr>
          <a:xfrm>
            <a:off x="1556331" y="1212892"/>
            <a:ext cx="8229600" cy="914400"/>
          </a:xfrm>
          <a:prstGeom prst="rect">
            <a:avLst/>
          </a:prstGeom>
          <a:noFill/>
        </p:spPr>
        <p:txBody>
          <a:bodyPr wrap="none">
            <a:spAutoFit/>
          </a:bodyPr>
          <a:lstStyle/>
          <a:p>
            <a:pPr>
              <a:defRPr sz="2000"/>
            </a:pPr>
            <a:r>
              <a:rPr dirty="0"/>
              <a:t>Centralized dashboard enabling faster decision-making</a:t>
            </a:r>
          </a:p>
        </p:txBody>
      </p:sp>
      <p:pic>
        <p:nvPicPr>
          <p:cNvPr id="6" name="Picture 5">
            <a:extLst>
              <a:ext uri="{FF2B5EF4-FFF2-40B4-BE49-F238E27FC236}">
                <a16:creationId xmlns:a16="http://schemas.microsoft.com/office/drawing/2014/main" id="{3751D937-9744-D54D-B331-247AB1C007DE}"/>
              </a:ext>
            </a:extLst>
          </p:cNvPr>
          <p:cNvPicPr>
            <a:picLocks noChangeAspect="1"/>
          </p:cNvPicPr>
          <p:nvPr/>
        </p:nvPicPr>
        <p:blipFill>
          <a:blip r:embed="rId3"/>
          <a:stretch>
            <a:fillRect/>
          </a:stretch>
        </p:blipFill>
        <p:spPr>
          <a:xfrm>
            <a:off x="269184" y="1808922"/>
            <a:ext cx="8775424" cy="47542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Business Value</a:t>
            </a:r>
          </a:p>
        </p:txBody>
      </p:sp>
      <p:sp>
        <p:nvSpPr>
          <p:cNvPr id="3" name="TextBox 2"/>
          <p:cNvSpPr txBox="1"/>
          <p:nvPr/>
        </p:nvSpPr>
        <p:spPr>
          <a:xfrm>
            <a:off x="1630018" y="1177289"/>
            <a:ext cx="8229600" cy="914400"/>
          </a:xfrm>
          <a:prstGeom prst="rect">
            <a:avLst/>
          </a:prstGeom>
          <a:noFill/>
        </p:spPr>
        <p:txBody>
          <a:bodyPr wrap="none">
            <a:spAutoFit/>
          </a:bodyPr>
          <a:lstStyle/>
          <a:p>
            <a:pPr>
              <a:defRPr sz="2000"/>
            </a:pPr>
            <a:r>
              <a:rPr dirty="0"/>
              <a:t>Faster response, improved CX, consistent service quality</a:t>
            </a:r>
          </a:p>
        </p:txBody>
      </p:sp>
      <p:sp>
        <p:nvSpPr>
          <p:cNvPr id="4" name="TextBox 3"/>
          <p:cNvSpPr txBox="1"/>
          <p:nvPr/>
        </p:nvSpPr>
        <p:spPr>
          <a:xfrm>
            <a:off x="524037" y="1634489"/>
            <a:ext cx="7787812" cy="2308324"/>
          </a:xfrm>
          <a:prstGeom prst="rect">
            <a:avLst/>
          </a:prstGeom>
          <a:noFill/>
        </p:spPr>
        <p:txBody>
          <a:bodyPr wrap="square">
            <a:spAutoFit/>
          </a:bodyPr>
          <a:lstStyle/>
          <a:p>
            <a:r>
              <a:rPr lang="en-US" sz="1200" dirty="0"/>
              <a:t>The refined centralized feedback system directly translates technical and process improvements into measurable business value for Zara Escapes. Each system capability was designed to address a specific operational challenge and deliver practical outcomes that improve both guest experience and internal efficiency.</a:t>
            </a:r>
          </a:p>
          <a:p>
            <a:endParaRPr lang="en-US" sz="1200" dirty="0"/>
          </a:p>
          <a:p>
            <a:r>
              <a:rPr lang="en-US" sz="1200" b="1" dirty="0"/>
              <a:t>1. Faster Response Times</a:t>
            </a:r>
            <a:endParaRPr lang="en-US" sz="1200" dirty="0"/>
          </a:p>
          <a:p>
            <a:r>
              <a:rPr lang="en-US" sz="1200" b="1" dirty="0"/>
              <a:t>2. Improved Customer Experience (CX)</a:t>
            </a:r>
            <a:endParaRPr lang="en-US" sz="1200" dirty="0"/>
          </a:p>
          <a:p>
            <a:r>
              <a:rPr lang="en-US" sz="1200" b="1" dirty="0"/>
              <a:t>3. Consistent Service Quality Across Properties</a:t>
            </a:r>
            <a:endParaRPr lang="en-US" sz="1200" dirty="0"/>
          </a:p>
          <a:p>
            <a:r>
              <a:rPr lang="en-US" sz="1200" b="1" dirty="0"/>
              <a:t>4. Summary: From System Capability to Business Value</a:t>
            </a:r>
          </a:p>
          <a:p>
            <a:endParaRPr lang="en-US" sz="1200" dirty="0"/>
          </a:p>
          <a:p>
            <a:r>
              <a:rPr lang="en-US" sz="1200" b="1" dirty="0"/>
              <a:t>By linking system design directly to operational outcomes, the centralized feedback system enables Zara Escapes to move from reactive service recovery to proactive, consistent, and guest-centric operations.</a:t>
            </a:r>
            <a:endParaRPr lang="en-US" sz="1200" dirty="0"/>
          </a:p>
          <a:p>
            <a:pPr>
              <a:defRPr sz="1400" i="1"/>
            </a:pPr>
            <a:endParaRPr sz="1200" dirty="0"/>
          </a:p>
        </p:txBody>
      </p:sp>
      <p:pic>
        <p:nvPicPr>
          <p:cNvPr id="6" name="Picture 5">
            <a:extLst>
              <a:ext uri="{FF2B5EF4-FFF2-40B4-BE49-F238E27FC236}">
                <a16:creationId xmlns:a16="http://schemas.microsoft.com/office/drawing/2014/main" id="{04D2A935-B9EE-F94C-9D26-77EC84CA3CC0}"/>
              </a:ext>
            </a:extLst>
          </p:cNvPr>
          <p:cNvPicPr>
            <a:picLocks noChangeAspect="1"/>
          </p:cNvPicPr>
          <p:nvPr/>
        </p:nvPicPr>
        <p:blipFill>
          <a:blip r:embed="rId3"/>
          <a:stretch>
            <a:fillRect/>
          </a:stretch>
        </p:blipFill>
        <p:spPr>
          <a:xfrm>
            <a:off x="457200" y="3811713"/>
            <a:ext cx="7921487" cy="30462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Next Steps</a:t>
            </a:r>
          </a:p>
        </p:txBody>
      </p:sp>
      <p:sp>
        <p:nvSpPr>
          <p:cNvPr id="3" name="TextBox 2"/>
          <p:cNvSpPr txBox="1"/>
          <p:nvPr/>
        </p:nvSpPr>
        <p:spPr>
          <a:xfrm>
            <a:off x="1659835" y="1180769"/>
            <a:ext cx="8229600" cy="914400"/>
          </a:xfrm>
          <a:prstGeom prst="rect">
            <a:avLst/>
          </a:prstGeom>
          <a:noFill/>
        </p:spPr>
        <p:txBody>
          <a:bodyPr wrap="none">
            <a:spAutoFit/>
          </a:bodyPr>
          <a:lstStyle/>
          <a:p>
            <a:pPr>
              <a:defRPr sz="2000"/>
            </a:pPr>
            <a:r>
              <a:rPr dirty="0"/>
              <a:t>Production rollout, training, continuous optimization</a:t>
            </a:r>
          </a:p>
        </p:txBody>
      </p:sp>
      <p:pic>
        <p:nvPicPr>
          <p:cNvPr id="6" name="Picture 5">
            <a:extLst>
              <a:ext uri="{FF2B5EF4-FFF2-40B4-BE49-F238E27FC236}">
                <a16:creationId xmlns:a16="http://schemas.microsoft.com/office/drawing/2014/main" id="{8CBC4A85-6050-1D48-B8C3-DE3DB8014F37}"/>
              </a:ext>
            </a:extLst>
          </p:cNvPr>
          <p:cNvPicPr>
            <a:picLocks noChangeAspect="1"/>
          </p:cNvPicPr>
          <p:nvPr/>
        </p:nvPicPr>
        <p:blipFill>
          <a:blip r:embed="rId3"/>
          <a:stretch>
            <a:fillRect/>
          </a:stretch>
        </p:blipFill>
        <p:spPr>
          <a:xfrm>
            <a:off x="0" y="2601268"/>
            <a:ext cx="9144000" cy="3875731"/>
          </a:xfrm>
          <a:prstGeom prst="rect">
            <a:avLst/>
          </a:prstGeom>
        </p:spPr>
      </p:pic>
      <p:sp>
        <p:nvSpPr>
          <p:cNvPr id="4" name="TextBox 3">
            <a:extLst>
              <a:ext uri="{FF2B5EF4-FFF2-40B4-BE49-F238E27FC236}">
                <a16:creationId xmlns:a16="http://schemas.microsoft.com/office/drawing/2014/main" id="{A8B71978-052F-2748-833F-13E53B8DA3F2}"/>
              </a:ext>
            </a:extLst>
          </p:cNvPr>
          <p:cNvSpPr txBox="1"/>
          <p:nvPr/>
        </p:nvSpPr>
        <p:spPr>
          <a:xfrm>
            <a:off x="359594" y="1686868"/>
            <a:ext cx="8517278" cy="830997"/>
          </a:xfrm>
          <a:prstGeom prst="rect">
            <a:avLst/>
          </a:prstGeom>
          <a:noFill/>
        </p:spPr>
        <p:txBody>
          <a:bodyPr wrap="square" rtlCol="0">
            <a:spAutoFit/>
          </a:bodyPr>
          <a:lstStyle/>
          <a:p>
            <a:r>
              <a:rPr lang="en-US" sz="1200" dirty="0"/>
              <a:t>By following these next steps—</a:t>
            </a:r>
            <a:r>
              <a:rPr lang="en-US" sz="1200" b="1" dirty="0"/>
              <a:t>Production rollout, Structured training, Stabilization, and Continuous optimization</a:t>
            </a:r>
            <a:r>
              <a:rPr lang="en-US" sz="1200" dirty="0"/>
              <a:t>—Zara Escapes can successfully transition from prototype to production. The approach ensures that the feedback system delivers lasting value, supports consistent service quality across all properties, and enables proactive guest experience management.</a:t>
            </a:r>
          </a:p>
          <a:p>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READY!</a:t>
            </a:r>
            <a:endParaRPr dirty="0"/>
          </a:p>
        </p:txBody>
      </p:sp>
      <p:sp>
        <p:nvSpPr>
          <p:cNvPr id="3" name="TextBox 2"/>
          <p:cNvSpPr txBox="1"/>
          <p:nvPr/>
        </p:nvSpPr>
        <p:spPr>
          <a:xfrm>
            <a:off x="2077279" y="1280319"/>
            <a:ext cx="8229600" cy="914400"/>
          </a:xfrm>
          <a:prstGeom prst="rect">
            <a:avLst/>
          </a:prstGeom>
          <a:noFill/>
        </p:spPr>
        <p:txBody>
          <a:bodyPr wrap="none">
            <a:spAutoFit/>
          </a:bodyPr>
          <a:lstStyle/>
          <a:p>
            <a:pPr>
              <a:defRPr sz="2000"/>
            </a:pPr>
            <a:r>
              <a:rPr dirty="0"/>
              <a:t>Project ready for implementation and rollout</a:t>
            </a:r>
          </a:p>
        </p:txBody>
      </p:sp>
      <p:pic>
        <p:nvPicPr>
          <p:cNvPr id="6" name="Picture 5">
            <a:extLst>
              <a:ext uri="{FF2B5EF4-FFF2-40B4-BE49-F238E27FC236}">
                <a16:creationId xmlns:a16="http://schemas.microsoft.com/office/drawing/2014/main" id="{5CD46357-DA26-954C-BBDB-2892C7A77448}"/>
              </a:ext>
            </a:extLst>
          </p:cNvPr>
          <p:cNvPicPr>
            <a:picLocks noChangeAspect="1"/>
          </p:cNvPicPr>
          <p:nvPr/>
        </p:nvPicPr>
        <p:blipFill>
          <a:blip r:embed="rId3"/>
          <a:stretch>
            <a:fillRect/>
          </a:stretch>
        </p:blipFill>
        <p:spPr>
          <a:xfrm>
            <a:off x="188843" y="2057400"/>
            <a:ext cx="8766313" cy="44030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Project Overview</a:t>
            </a:r>
          </a:p>
        </p:txBody>
      </p:sp>
      <p:sp>
        <p:nvSpPr>
          <p:cNvPr id="3" name="TextBox 2"/>
          <p:cNvSpPr txBox="1"/>
          <p:nvPr/>
        </p:nvSpPr>
        <p:spPr>
          <a:xfrm>
            <a:off x="1299681" y="1240171"/>
            <a:ext cx="6280822" cy="677108"/>
          </a:xfrm>
          <a:prstGeom prst="rect">
            <a:avLst/>
          </a:prstGeom>
          <a:noFill/>
        </p:spPr>
        <p:txBody>
          <a:bodyPr wrap="none">
            <a:spAutoFit/>
          </a:bodyPr>
          <a:lstStyle/>
          <a:p>
            <a:pPr>
              <a:defRPr sz="2000"/>
            </a:pPr>
            <a:r>
              <a:rPr lang="en-US" b="1" dirty="0"/>
              <a:t>Zara Escapes </a:t>
            </a:r>
            <a:r>
              <a:rPr b="1" dirty="0"/>
              <a:t>Luxury hospitality brand with 20 properties</a:t>
            </a:r>
          </a:p>
          <a:p>
            <a:r>
              <a:rPr b="1" dirty="0"/>
              <a:t>Goal: Centralize guest feedback &amp; improve customer experience</a:t>
            </a:r>
          </a:p>
        </p:txBody>
      </p:sp>
      <p:sp>
        <p:nvSpPr>
          <p:cNvPr id="4" name="TextBox 3"/>
          <p:cNvSpPr txBox="1"/>
          <p:nvPr/>
        </p:nvSpPr>
        <p:spPr>
          <a:xfrm>
            <a:off x="647271" y="1814341"/>
            <a:ext cx="7473719" cy="2292935"/>
          </a:xfrm>
          <a:prstGeom prst="rect">
            <a:avLst/>
          </a:prstGeom>
          <a:noFill/>
        </p:spPr>
        <p:txBody>
          <a:bodyPr wrap="square">
            <a:spAutoFit/>
          </a:bodyPr>
          <a:lstStyle/>
          <a:p>
            <a:r>
              <a:rPr lang="en-US" sz="1200" dirty="0"/>
              <a:t>This project aims to design a centralized, data-driven system that consolidates all guest feedback into one unified platform. Over the course of three weeks, this project will focus on structural analysis, design, and solution recommendations to create a modernized feedback management framework.</a:t>
            </a:r>
          </a:p>
          <a:p>
            <a:endParaRPr lang="en-US" sz="1200" dirty="0"/>
          </a:p>
          <a:p>
            <a:r>
              <a:rPr lang="en-US" sz="1200" b="1" dirty="0"/>
              <a:t>Key Objectives</a:t>
            </a:r>
            <a:endParaRPr lang="en-US" sz="1200" dirty="0"/>
          </a:p>
          <a:p>
            <a:pPr fontAlgn="base"/>
            <a:r>
              <a:rPr lang="en-US" sz="1200" b="1" dirty="0"/>
              <a:t>Centralize all guest feedback</a:t>
            </a:r>
            <a:r>
              <a:rPr lang="en-US" sz="1200" dirty="0"/>
              <a:t> into a unified system accessible across all 20 properties.</a:t>
            </a:r>
          </a:p>
          <a:p>
            <a:pPr fontAlgn="base"/>
            <a:r>
              <a:rPr lang="en-US" sz="1200" b="1" dirty="0"/>
              <a:t>Monitor customer sentiment in real time</a:t>
            </a:r>
            <a:r>
              <a:rPr lang="en-US" sz="1200" dirty="0"/>
              <a:t> to support proactive issue resolution.</a:t>
            </a:r>
          </a:p>
          <a:p>
            <a:pPr fontAlgn="base"/>
            <a:r>
              <a:rPr lang="en-US" sz="1200" b="1" dirty="0"/>
              <a:t>Identify recurring service issues and trends</a:t>
            </a:r>
            <a:r>
              <a:rPr lang="en-US" sz="1200" dirty="0"/>
              <a:t> using clear reporting and analytics.</a:t>
            </a:r>
          </a:p>
          <a:p>
            <a:pPr fontAlgn="base"/>
            <a:r>
              <a:rPr lang="en-US" sz="1200" b="1" dirty="0"/>
              <a:t>Enable faster response times</a:t>
            </a:r>
            <a:r>
              <a:rPr lang="en-US" sz="1200" dirty="0"/>
              <a:t> through automated alerts and streamlined workflows.</a:t>
            </a:r>
          </a:p>
          <a:p>
            <a:pPr fontAlgn="base"/>
            <a:r>
              <a:rPr lang="en-US" sz="1200" b="1" dirty="0"/>
              <a:t>Support better decision-making</a:t>
            </a:r>
            <a:r>
              <a:rPr lang="en-US" sz="1200" dirty="0"/>
              <a:t> with accurate, up-to-date data insights.</a:t>
            </a:r>
          </a:p>
          <a:p>
            <a:pPr fontAlgn="base"/>
            <a:r>
              <a:rPr lang="en-US" sz="1200" b="1" dirty="0"/>
              <a:t>Improve overall guest satisfaction and service consistency.</a:t>
            </a:r>
            <a:endParaRPr lang="en-US" sz="1200" dirty="0"/>
          </a:p>
          <a:p>
            <a:pPr>
              <a:defRPr sz="1400" i="1"/>
            </a:pPr>
            <a:endParaRPr sz="1100" dirty="0"/>
          </a:p>
        </p:txBody>
      </p:sp>
      <p:pic>
        <p:nvPicPr>
          <p:cNvPr id="6" name="Picture 5">
            <a:extLst>
              <a:ext uri="{FF2B5EF4-FFF2-40B4-BE49-F238E27FC236}">
                <a16:creationId xmlns:a16="http://schemas.microsoft.com/office/drawing/2014/main" id="{D588FAFB-F4C0-AE4A-A7C2-9FF46C471244}"/>
              </a:ext>
            </a:extLst>
          </p:cNvPr>
          <p:cNvPicPr>
            <a:picLocks noChangeAspect="1"/>
          </p:cNvPicPr>
          <p:nvPr/>
        </p:nvPicPr>
        <p:blipFill>
          <a:blip r:embed="rId3"/>
          <a:stretch>
            <a:fillRect/>
          </a:stretch>
        </p:blipFill>
        <p:spPr>
          <a:xfrm>
            <a:off x="246580" y="3924729"/>
            <a:ext cx="8609743" cy="29332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Business Challenges</a:t>
            </a:r>
          </a:p>
        </p:txBody>
      </p:sp>
      <p:sp>
        <p:nvSpPr>
          <p:cNvPr id="3" name="TextBox 2"/>
          <p:cNvSpPr txBox="1"/>
          <p:nvPr/>
        </p:nvSpPr>
        <p:spPr>
          <a:xfrm>
            <a:off x="1762018" y="1340779"/>
            <a:ext cx="8229600" cy="914400"/>
          </a:xfrm>
          <a:prstGeom prst="rect">
            <a:avLst/>
          </a:prstGeom>
          <a:noFill/>
        </p:spPr>
        <p:txBody>
          <a:bodyPr wrap="none">
            <a:spAutoFit/>
          </a:bodyPr>
          <a:lstStyle/>
          <a:p>
            <a:pPr>
              <a:defRPr sz="2000"/>
            </a:pPr>
            <a:r>
              <a:t>Fragmented feedback, delayed responses, limited insight</a:t>
            </a:r>
          </a:p>
        </p:txBody>
      </p:sp>
      <p:sp>
        <p:nvSpPr>
          <p:cNvPr id="4" name="TextBox 3"/>
          <p:cNvSpPr txBox="1"/>
          <p:nvPr/>
        </p:nvSpPr>
        <p:spPr>
          <a:xfrm>
            <a:off x="359596" y="1643865"/>
            <a:ext cx="7859882" cy="2292935"/>
          </a:xfrm>
          <a:prstGeom prst="rect">
            <a:avLst/>
          </a:prstGeom>
          <a:noFill/>
        </p:spPr>
        <p:txBody>
          <a:bodyPr wrap="square">
            <a:spAutoFit/>
          </a:bodyPr>
          <a:lstStyle/>
          <a:p>
            <a:r>
              <a:rPr lang="en-US" sz="1100" dirty="0"/>
              <a:t>This analysis revealed several key challenges affecting Zara Escapes ability to manage customer feedback effectively:</a:t>
            </a:r>
          </a:p>
          <a:p>
            <a:r>
              <a:rPr lang="en-US" sz="1100" b="1" dirty="0"/>
              <a:t>1. Fragmented Feedback Channels</a:t>
            </a:r>
            <a:endParaRPr lang="en-US" sz="1100" dirty="0"/>
          </a:p>
          <a:p>
            <a:r>
              <a:rPr lang="en-US" sz="1100" b="1" dirty="0"/>
              <a:t>2. Limited Analytical Visibility </a:t>
            </a:r>
            <a:endParaRPr lang="en-US" sz="1100" dirty="0"/>
          </a:p>
          <a:p>
            <a:r>
              <a:rPr lang="en-US" sz="1100" b="1" dirty="0"/>
              <a:t>3. Delayed Response Times</a:t>
            </a:r>
            <a:endParaRPr lang="en-US" sz="1100" dirty="0"/>
          </a:p>
          <a:p>
            <a:r>
              <a:rPr lang="en-US" sz="1100" b="1" dirty="0"/>
              <a:t>4. Inefficient Follow-Up Processes</a:t>
            </a:r>
            <a:endParaRPr lang="en-US" sz="1100" dirty="0"/>
          </a:p>
          <a:p>
            <a:r>
              <a:rPr lang="en-US" sz="1100" b="1" dirty="0"/>
              <a:t>5. Lack of Comprehensive, Actionable Reporting</a:t>
            </a:r>
          </a:p>
          <a:p>
            <a:endParaRPr lang="en-US" sz="1100" dirty="0"/>
          </a:p>
          <a:p>
            <a:r>
              <a:rPr lang="en-US" sz="1100" b="1" dirty="0"/>
              <a:t>Business Impact</a:t>
            </a:r>
            <a:endParaRPr lang="en-US" sz="1100" dirty="0"/>
          </a:p>
          <a:p>
            <a:r>
              <a:rPr lang="en-US" sz="1100" dirty="0"/>
              <a:t>These challenges outlined above collectively hinders Zara Escapes ability to deliver consistent, responsive, and insight-driven service. The company risks losing opportunities for proactive guest engagement, slowing down issue resolution, and missing long-term improvement trends. As the brand grows, these inefficiencies may undermine the consistency of its luxury service standards.</a:t>
            </a:r>
          </a:p>
          <a:p>
            <a:br>
              <a:rPr lang="en-US" sz="1100" dirty="0"/>
            </a:br>
            <a:endParaRPr sz="1100" dirty="0"/>
          </a:p>
        </p:txBody>
      </p:sp>
      <p:pic>
        <p:nvPicPr>
          <p:cNvPr id="6" name="Picture 5">
            <a:extLst>
              <a:ext uri="{FF2B5EF4-FFF2-40B4-BE49-F238E27FC236}">
                <a16:creationId xmlns:a16="http://schemas.microsoft.com/office/drawing/2014/main" id="{732CA7DE-CD5D-AE45-9111-8A382327BE9B}"/>
              </a:ext>
            </a:extLst>
          </p:cNvPr>
          <p:cNvPicPr>
            <a:picLocks noChangeAspect="1"/>
          </p:cNvPicPr>
          <p:nvPr/>
        </p:nvPicPr>
        <p:blipFill>
          <a:blip r:embed="rId3"/>
          <a:stretch>
            <a:fillRect/>
          </a:stretch>
        </p:blipFill>
        <p:spPr>
          <a:xfrm>
            <a:off x="246580" y="3606228"/>
            <a:ext cx="8650839" cy="32517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dirty="0"/>
              <a:t>AS-IS Process</a:t>
            </a:r>
          </a:p>
        </p:txBody>
      </p:sp>
      <p:sp>
        <p:nvSpPr>
          <p:cNvPr id="3" name="TextBox 2"/>
          <p:cNvSpPr txBox="1"/>
          <p:nvPr/>
        </p:nvSpPr>
        <p:spPr>
          <a:xfrm>
            <a:off x="457200" y="1280160"/>
            <a:ext cx="8229600" cy="707886"/>
          </a:xfrm>
          <a:prstGeom prst="rect">
            <a:avLst/>
          </a:prstGeom>
          <a:noFill/>
        </p:spPr>
        <p:txBody>
          <a:bodyPr wrap="square">
            <a:spAutoFit/>
          </a:bodyPr>
          <a:lstStyle/>
          <a:p>
            <a:pPr>
              <a:defRPr sz="2000"/>
            </a:pPr>
            <a:r>
              <a:rPr dirty="0"/>
              <a:t>Transition from manual, reactive feedback management to automated workflows</a:t>
            </a:r>
          </a:p>
        </p:txBody>
      </p:sp>
      <p:pic>
        <p:nvPicPr>
          <p:cNvPr id="6" name="Picture 5">
            <a:extLst>
              <a:ext uri="{FF2B5EF4-FFF2-40B4-BE49-F238E27FC236}">
                <a16:creationId xmlns:a16="http://schemas.microsoft.com/office/drawing/2014/main" id="{D0693136-AE86-1F40-B487-5FAFE484C0F6}"/>
              </a:ext>
            </a:extLst>
          </p:cNvPr>
          <p:cNvPicPr>
            <a:picLocks noChangeAspect="1"/>
          </p:cNvPicPr>
          <p:nvPr/>
        </p:nvPicPr>
        <p:blipFill>
          <a:blip r:embed="rId3"/>
          <a:stretch>
            <a:fillRect/>
          </a:stretch>
        </p:blipFill>
        <p:spPr>
          <a:xfrm>
            <a:off x="60960" y="3955550"/>
            <a:ext cx="8990573" cy="2825393"/>
          </a:xfrm>
          <a:prstGeom prst="rect">
            <a:avLst/>
          </a:prstGeom>
        </p:spPr>
      </p:pic>
      <p:sp>
        <p:nvSpPr>
          <p:cNvPr id="4" name="TextBox 3">
            <a:extLst>
              <a:ext uri="{FF2B5EF4-FFF2-40B4-BE49-F238E27FC236}">
                <a16:creationId xmlns:a16="http://schemas.microsoft.com/office/drawing/2014/main" id="{50F1910B-D4C9-5249-A241-5C65CE51C45B}"/>
              </a:ext>
            </a:extLst>
          </p:cNvPr>
          <p:cNvSpPr txBox="1"/>
          <p:nvPr/>
        </p:nvSpPr>
        <p:spPr>
          <a:xfrm>
            <a:off x="375005" y="1988046"/>
            <a:ext cx="8594333" cy="2031325"/>
          </a:xfrm>
          <a:prstGeom prst="rect">
            <a:avLst/>
          </a:prstGeom>
          <a:noFill/>
        </p:spPr>
        <p:txBody>
          <a:bodyPr wrap="square" rtlCol="0">
            <a:spAutoFit/>
          </a:bodyPr>
          <a:lstStyle/>
          <a:p>
            <a:r>
              <a:rPr lang="en-US" sz="1100" dirty="0"/>
              <a:t>The current feedback management process at Zara Escapes is highly fragmented, manual, and inconsistent, limiting the company’s ability to deliver timely, data-driven service improvements.</a:t>
            </a:r>
          </a:p>
          <a:p>
            <a:r>
              <a:rPr lang="en-US" sz="1100" dirty="0"/>
              <a:t>Below are some of the pain points and inefficiencies I have highlighted:</a:t>
            </a:r>
          </a:p>
          <a:p>
            <a:r>
              <a:rPr lang="en-US" sz="1100" b="1" dirty="0"/>
              <a:t>1. Fragmented Feedback Channels</a:t>
            </a:r>
            <a:endParaRPr lang="en-US" sz="1100" dirty="0"/>
          </a:p>
          <a:p>
            <a:br>
              <a:rPr lang="en-US" sz="1100" dirty="0"/>
            </a:br>
            <a:r>
              <a:rPr lang="en-US" sz="1100" b="1" dirty="0"/>
              <a:t>2. No Real-Time Monitoring</a:t>
            </a:r>
            <a:endParaRPr lang="en-US" sz="1100" dirty="0"/>
          </a:p>
          <a:p>
            <a:br>
              <a:rPr lang="en-US" sz="1100" dirty="0"/>
            </a:br>
            <a:r>
              <a:rPr lang="en-US" sz="1100" b="1" dirty="0"/>
              <a:t>3. Manual and Time-Consuming Reporting</a:t>
            </a:r>
            <a:endParaRPr lang="en-US" sz="1100" dirty="0"/>
          </a:p>
          <a:p>
            <a:br>
              <a:rPr lang="en-US" sz="1100" dirty="0"/>
            </a:br>
            <a:r>
              <a:rPr lang="en-US" sz="1100" b="1" dirty="0"/>
              <a:t>4. Lack of Standardized Workflow</a:t>
            </a:r>
            <a:endParaRPr lang="en-US" sz="1100" dirty="0"/>
          </a:p>
          <a:p>
            <a:br>
              <a:rPr lang="en-US" sz="800" dirty="0"/>
            </a:br>
            <a:endParaRPr lang="en-US" sz="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TO-BE Feedback Workflow</a:t>
            </a:r>
          </a:p>
        </p:txBody>
      </p:sp>
      <p:sp>
        <p:nvSpPr>
          <p:cNvPr id="3" name="TextBox 2"/>
          <p:cNvSpPr txBox="1"/>
          <p:nvPr/>
        </p:nvSpPr>
        <p:spPr>
          <a:xfrm>
            <a:off x="457200" y="1280160"/>
            <a:ext cx="8229600" cy="914400"/>
          </a:xfrm>
          <a:prstGeom prst="rect">
            <a:avLst/>
          </a:prstGeom>
          <a:noFill/>
        </p:spPr>
        <p:txBody>
          <a:bodyPr wrap="none">
            <a:spAutoFit/>
          </a:bodyPr>
          <a:lstStyle/>
          <a:p>
            <a:pPr>
              <a:defRPr sz="2000"/>
            </a:pPr>
            <a:r>
              <a:t>Multi-channel intake → analysis → alerts → resolution → reporting</a:t>
            </a:r>
          </a:p>
        </p:txBody>
      </p:sp>
      <p:sp>
        <p:nvSpPr>
          <p:cNvPr id="4" name="TextBox 3"/>
          <p:cNvSpPr txBox="1"/>
          <p:nvPr/>
        </p:nvSpPr>
        <p:spPr>
          <a:xfrm>
            <a:off x="457200" y="1737360"/>
            <a:ext cx="8388849" cy="1738938"/>
          </a:xfrm>
          <a:prstGeom prst="rect">
            <a:avLst/>
          </a:prstGeom>
          <a:noFill/>
        </p:spPr>
        <p:txBody>
          <a:bodyPr wrap="square">
            <a:spAutoFit/>
          </a:bodyPr>
          <a:lstStyle/>
          <a:p>
            <a:r>
              <a:rPr lang="en-US" sz="1100" dirty="0"/>
              <a:t>The new TO-BE workflow transforms Zara Escapes’ feedback management from a fragmented, reactive process to a </a:t>
            </a:r>
            <a:r>
              <a:rPr lang="en-US" sz="1100" b="1" dirty="0"/>
              <a:t>centralized, automated, insight-driven system</a:t>
            </a:r>
            <a:r>
              <a:rPr lang="en-US" sz="1100" dirty="0"/>
              <a:t>.</a:t>
            </a:r>
          </a:p>
          <a:p>
            <a:r>
              <a:rPr lang="en-US" sz="1100" b="1" dirty="0"/>
              <a:t>1. Improved Responsiveness</a:t>
            </a:r>
          </a:p>
          <a:p>
            <a:r>
              <a:rPr lang="en-US" sz="1100" b="1" dirty="0"/>
              <a:t>2. Standardized Workflows Across All Properties</a:t>
            </a:r>
            <a:endParaRPr lang="en-US" sz="1100" dirty="0"/>
          </a:p>
          <a:p>
            <a:r>
              <a:rPr lang="en-US" sz="1100" b="1" dirty="0"/>
              <a:t>3. Stronger Insights for Decision-Making</a:t>
            </a:r>
          </a:p>
          <a:p>
            <a:r>
              <a:rPr lang="en-US" sz="1100" b="1" dirty="0"/>
              <a:t>4. Better Guest Experience</a:t>
            </a:r>
          </a:p>
          <a:p>
            <a:r>
              <a:rPr lang="en-US" sz="1100" b="1" dirty="0"/>
              <a:t>5. Long-Term Organizational Benefits</a:t>
            </a:r>
          </a:p>
          <a:p>
            <a:endParaRPr lang="en-US" sz="1100" b="1" dirty="0"/>
          </a:p>
          <a:p>
            <a:r>
              <a:rPr lang="en-US" sz="1100" dirty="0"/>
              <a:t>Overall, the TO-BE workflow enhances customer satisfaction, operational efficiency, and strategic decision-making.</a:t>
            </a:r>
          </a:p>
          <a:p>
            <a:pPr>
              <a:defRPr sz="1400" i="1"/>
            </a:pPr>
            <a:endParaRPr sz="800" dirty="0"/>
          </a:p>
        </p:txBody>
      </p:sp>
      <p:pic>
        <p:nvPicPr>
          <p:cNvPr id="8" name="Picture 7">
            <a:extLst>
              <a:ext uri="{FF2B5EF4-FFF2-40B4-BE49-F238E27FC236}">
                <a16:creationId xmlns:a16="http://schemas.microsoft.com/office/drawing/2014/main" id="{8502C22B-0ACF-8444-B4D0-29504021CFF5}"/>
              </a:ext>
            </a:extLst>
          </p:cNvPr>
          <p:cNvPicPr>
            <a:picLocks noChangeAspect="1"/>
          </p:cNvPicPr>
          <p:nvPr/>
        </p:nvPicPr>
        <p:blipFill>
          <a:blip r:embed="rId3"/>
          <a:stretch>
            <a:fillRect/>
          </a:stretch>
        </p:blipFill>
        <p:spPr>
          <a:xfrm>
            <a:off x="0" y="3339102"/>
            <a:ext cx="9144000" cy="35188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101E-746C-834C-AE3A-EB95AAF4D6AA}"/>
              </a:ext>
            </a:extLst>
          </p:cNvPr>
          <p:cNvSpPr>
            <a:spLocks noGrp="1"/>
          </p:cNvSpPr>
          <p:nvPr>
            <p:ph type="title"/>
          </p:nvPr>
        </p:nvSpPr>
        <p:spPr/>
        <p:txBody>
          <a:bodyPr>
            <a:normAutofit fontScale="90000"/>
          </a:bodyPr>
          <a:lstStyle/>
          <a:p>
            <a:r>
              <a:rPr lang="en-US" dirty="0"/>
              <a:t>GAP ANALYSIS</a:t>
            </a:r>
            <a:br>
              <a:rPr lang="en-US" dirty="0"/>
            </a:br>
            <a:endParaRPr lang="en-US" dirty="0"/>
          </a:p>
        </p:txBody>
      </p:sp>
      <p:graphicFrame>
        <p:nvGraphicFramePr>
          <p:cNvPr id="3" name="Table 2">
            <a:extLst>
              <a:ext uri="{FF2B5EF4-FFF2-40B4-BE49-F238E27FC236}">
                <a16:creationId xmlns:a16="http://schemas.microsoft.com/office/drawing/2014/main" id="{23554915-E35C-4A45-9511-6C11B10AB607}"/>
              </a:ext>
            </a:extLst>
          </p:cNvPr>
          <p:cNvGraphicFramePr>
            <a:graphicFrameLocks noGrp="1"/>
          </p:cNvGraphicFramePr>
          <p:nvPr>
            <p:extLst>
              <p:ext uri="{D42A27DB-BD31-4B8C-83A1-F6EECF244321}">
                <p14:modId xmlns:p14="http://schemas.microsoft.com/office/powerpoint/2010/main" val="3878343118"/>
              </p:ext>
            </p:extLst>
          </p:nvPr>
        </p:nvGraphicFramePr>
        <p:xfrm>
          <a:off x="810374" y="3092521"/>
          <a:ext cx="7275388" cy="3741506"/>
        </p:xfrm>
        <a:graphic>
          <a:graphicData uri="http://schemas.openxmlformats.org/drawingml/2006/table">
            <a:tbl>
              <a:tblPr/>
              <a:tblGrid>
                <a:gridCol w="1818847">
                  <a:extLst>
                    <a:ext uri="{9D8B030D-6E8A-4147-A177-3AD203B41FA5}">
                      <a16:colId xmlns:a16="http://schemas.microsoft.com/office/drawing/2014/main" val="2644844177"/>
                    </a:ext>
                  </a:extLst>
                </a:gridCol>
                <a:gridCol w="1818847">
                  <a:extLst>
                    <a:ext uri="{9D8B030D-6E8A-4147-A177-3AD203B41FA5}">
                      <a16:colId xmlns:a16="http://schemas.microsoft.com/office/drawing/2014/main" val="239703631"/>
                    </a:ext>
                  </a:extLst>
                </a:gridCol>
                <a:gridCol w="1952229">
                  <a:extLst>
                    <a:ext uri="{9D8B030D-6E8A-4147-A177-3AD203B41FA5}">
                      <a16:colId xmlns:a16="http://schemas.microsoft.com/office/drawing/2014/main" val="959495793"/>
                    </a:ext>
                  </a:extLst>
                </a:gridCol>
                <a:gridCol w="1685465">
                  <a:extLst>
                    <a:ext uri="{9D8B030D-6E8A-4147-A177-3AD203B41FA5}">
                      <a16:colId xmlns:a16="http://schemas.microsoft.com/office/drawing/2014/main" val="2257013870"/>
                    </a:ext>
                  </a:extLst>
                </a:gridCol>
              </a:tblGrid>
              <a:tr h="428090">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Area</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      AS-IS Gap</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TO-BE Improvement</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Business Impact</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4211414"/>
                  </a:ext>
                </a:extLst>
              </a:tr>
              <a:tr h="428090">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Centralization</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No unified system</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Single Centralized Platform</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Eliminates Fragmentation</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3806733"/>
                  </a:ext>
                </a:extLst>
              </a:tr>
              <a:tr h="428090">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Response Time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Slow, manual, delayed</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ptos" panose="020B0604020202020204" pitchFamily="34" charset="0"/>
                        </a:rPr>
                        <a:t>Real-time alerts &amp; automation</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Faster issue resolution</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8979866"/>
                  </a:ext>
                </a:extLst>
              </a:tr>
              <a:tr h="428090">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Data Analysis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Limited, manual, monthly</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Automated insights &amp; dashboards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Data-driven decisions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615845"/>
                  </a:ext>
                </a:extLst>
              </a:tr>
              <a:tr h="428090">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Approach</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Reactive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Proactive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Improved guest satisfaction</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5053453"/>
                  </a:ext>
                </a:extLst>
              </a:tr>
              <a:tr h="428090">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Workflow</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Inconsistent</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Standardized lifecycle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Higher accountability</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4664078"/>
                  </a:ext>
                </a:extLst>
              </a:tr>
              <a:tr h="599326">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Scalability</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Not scalable across 20 properties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Designed for enterprise scale</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Supports expansion</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4716156"/>
                  </a:ext>
                </a:extLst>
              </a:tr>
              <a:tr h="428090">
                <a:tc>
                  <a:txBody>
                    <a:bodyPr/>
                    <a:lstStyle/>
                    <a:p>
                      <a:pPr rtl="0" fontAlgn="t">
                        <a:spcBef>
                          <a:spcPts val="0"/>
                        </a:spcBef>
                        <a:spcAft>
                          <a:spcPts val="0"/>
                        </a:spcAft>
                      </a:pPr>
                      <a:r>
                        <a:rPr lang="en-US" sz="1200" b="1" i="0" u="none" strike="noStrike">
                          <a:solidFill>
                            <a:srgbClr val="000000"/>
                          </a:solidFill>
                          <a:effectLst/>
                          <a:latin typeface="Aptos" panose="020B0604020202020204" pitchFamily="34" charset="0"/>
                        </a:rPr>
                        <a:t>Reporting</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Manual summaries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ptos" panose="020B0604020202020204" pitchFamily="34" charset="0"/>
                        </a:rPr>
                        <a:t>Automated reports</a:t>
                      </a:r>
                      <a:endParaRPr lang="en-US">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ptos" panose="020B0604020202020204" pitchFamily="34" charset="0"/>
                        </a:rPr>
                        <a:t>Reduces labor + error risk</a:t>
                      </a:r>
                      <a:endParaRPr lang="en-US" dirty="0">
                        <a:effectLst/>
                      </a:endParaRPr>
                    </a:p>
                  </a:txBody>
                  <a:tcPr marL="68580" marR="685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361935"/>
                  </a:ext>
                </a:extLst>
              </a:tr>
            </a:tbl>
          </a:graphicData>
        </a:graphic>
      </p:graphicFrame>
      <p:sp>
        <p:nvSpPr>
          <p:cNvPr id="4" name="Rectangle 1">
            <a:extLst>
              <a:ext uri="{FF2B5EF4-FFF2-40B4-BE49-F238E27FC236}">
                <a16:creationId xmlns:a16="http://schemas.microsoft.com/office/drawing/2014/main" id="{9B09A789-724A-1044-BE21-99B6D8923401}"/>
              </a:ext>
            </a:extLst>
          </p:cNvPr>
          <p:cNvSpPr>
            <a:spLocks noChangeArrowheads="1"/>
          </p:cNvSpPr>
          <p:nvPr/>
        </p:nvSpPr>
        <p:spPr bwMode="auto">
          <a:xfrm>
            <a:off x="810373" y="2446534"/>
            <a:ext cx="11640621" cy="50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F64FE1A1-A657-7042-8FC8-6A4CECC746C1}"/>
              </a:ext>
            </a:extLst>
          </p:cNvPr>
          <p:cNvSpPr txBox="1"/>
          <p:nvPr/>
        </p:nvSpPr>
        <p:spPr>
          <a:xfrm>
            <a:off x="726897" y="749153"/>
            <a:ext cx="7690206" cy="2292935"/>
          </a:xfrm>
          <a:prstGeom prst="rect">
            <a:avLst/>
          </a:prstGeom>
          <a:noFill/>
        </p:spPr>
        <p:txBody>
          <a:bodyPr wrap="square" rtlCol="0">
            <a:spAutoFit/>
          </a:bodyPr>
          <a:lstStyle/>
          <a:p>
            <a:r>
              <a:rPr lang="en-US" sz="1200" dirty="0"/>
              <a:t>The gap analysis clearly demonstrates that Zara Escapes’ current feedback process:</a:t>
            </a:r>
          </a:p>
          <a:p>
            <a:r>
              <a:rPr lang="en-US" sz="1200" dirty="0"/>
              <a:t>Is </a:t>
            </a:r>
            <a:r>
              <a:rPr lang="en-US" sz="1200" b="1" dirty="0"/>
              <a:t>manual</a:t>
            </a:r>
            <a:r>
              <a:rPr lang="en-US" sz="1200" dirty="0"/>
              <a:t>, </a:t>
            </a:r>
            <a:r>
              <a:rPr lang="en-US" sz="1200" b="1" dirty="0"/>
              <a:t>slow</a:t>
            </a:r>
            <a:r>
              <a:rPr lang="en-US" sz="1200" dirty="0"/>
              <a:t>, and </a:t>
            </a:r>
            <a:r>
              <a:rPr lang="en-US" sz="1200" b="1" dirty="0"/>
              <a:t>fragmented</a:t>
            </a:r>
            <a:endParaRPr lang="en-US" sz="1200" dirty="0"/>
          </a:p>
          <a:p>
            <a:r>
              <a:rPr lang="en-US" sz="1200" dirty="0"/>
              <a:t>Lacks </a:t>
            </a:r>
            <a:r>
              <a:rPr lang="en-US" sz="1200" b="1" dirty="0"/>
              <a:t>real-time insight</a:t>
            </a:r>
            <a:r>
              <a:rPr lang="en-US" sz="1200" dirty="0"/>
              <a:t> and </a:t>
            </a:r>
            <a:r>
              <a:rPr lang="en-US" sz="1200" b="1" dirty="0"/>
              <a:t>consistent accountability</a:t>
            </a:r>
            <a:endParaRPr lang="en-US" sz="1200" dirty="0"/>
          </a:p>
          <a:p>
            <a:r>
              <a:rPr lang="en-US" sz="1200" dirty="0"/>
              <a:t>Cannot scale across 20 properties</a:t>
            </a:r>
          </a:p>
          <a:p>
            <a:endParaRPr lang="en-US" sz="1200" dirty="0"/>
          </a:p>
          <a:p>
            <a:r>
              <a:rPr lang="en-US" sz="1200" dirty="0"/>
              <a:t>The future TO-BE system solves these challenges by introducing:</a:t>
            </a:r>
          </a:p>
          <a:p>
            <a:r>
              <a:rPr lang="en-US" sz="1200" b="1" dirty="0"/>
              <a:t>Automation</a:t>
            </a:r>
            <a:endParaRPr lang="en-US" sz="1200" dirty="0"/>
          </a:p>
          <a:p>
            <a:r>
              <a:rPr lang="en-US" sz="1200" b="1" dirty="0"/>
              <a:t>Centralization</a:t>
            </a:r>
            <a:endParaRPr lang="en-US" sz="1200" dirty="0"/>
          </a:p>
          <a:p>
            <a:r>
              <a:rPr lang="en-US" sz="1200" b="1" dirty="0"/>
              <a:t>Real-time intelligence</a:t>
            </a:r>
            <a:endParaRPr lang="en-US" sz="1200" dirty="0"/>
          </a:p>
          <a:p>
            <a:r>
              <a:rPr lang="en-US" sz="1200" b="1" dirty="0"/>
              <a:t>Standardized workflows</a:t>
            </a:r>
            <a:endParaRPr lang="en-US" sz="1200" dirty="0"/>
          </a:p>
          <a:p>
            <a:r>
              <a:rPr lang="en-US" sz="1200" b="1" dirty="0"/>
              <a:t>Data-driven decision-making</a:t>
            </a:r>
            <a:endParaRPr lang="en-US" sz="1200" dirty="0"/>
          </a:p>
          <a:p>
            <a:endParaRPr lang="en-US" sz="1100" dirty="0"/>
          </a:p>
        </p:txBody>
      </p:sp>
    </p:spTree>
    <p:extLst>
      <p:ext uri="{BB962C8B-B14F-4D97-AF65-F5344CB8AC3E}">
        <p14:creationId xmlns:p14="http://schemas.microsoft.com/office/powerpoint/2010/main" val="349643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Features</a:t>
            </a:r>
          </a:p>
        </p:txBody>
      </p:sp>
      <p:sp>
        <p:nvSpPr>
          <p:cNvPr id="3" name="TextBox 2"/>
          <p:cNvSpPr txBox="1"/>
          <p:nvPr/>
        </p:nvSpPr>
        <p:spPr>
          <a:xfrm>
            <a:off x="1530626" y="1190866"/>
            <a:ext cx="8229600" cy="914400"/>
          </a:xfrm>
          <a:prstGeom prst="rect">
            <a:avLst/>
          </a:prstGeom>
          <a:noFill/>
        </p:spPr>
        <p:txBody>
          <a:bodyPr wrap="none">
            <a:spAutoFit/>
          </a:bodyPr>
          <a:lstStyle/>
          <a:p>
            <a:pPr>
              <a:defRPr sz="2000"/>
            </a:pPr>
            <a:r>
              <a:rPr dirty="0"/>
              <a:t>Central repository, alerts, case management, dashboards</a:t>
            </a:r>
          </a:p>
        </p:txBody>
      </p:sp>
      <p:pic>
        <p:nvPicPr>
          <p:cNvPr id="8" name="Picture 7">
            <a:extLst>
              <a:ext uri="{FF2B5EF4-FFF2-40B4-BE49-F238E27FC236}">
                <a16:creationId xmlns:a16="http://schemas.microsoft.com/office/drawing/2014/main" id="{23B6B7F6-B5D5-3043-AA87-E147D251326B}"/>
              </a:ext>
            </a:extLst>
          </p:cNvPr>
          <p:cNvPicPr>
            <a:picLocks noChangeAspect="1"/>
          </p:cNvPicPr>
          <p:nvPr/>
        </p:nvPicPr>
        <p:blipFill>
          <a:blip r:embed="rId3"/>
          <a:stretch>
            <a:fillRect/>
          </a:stretch>
        </p:blipFill>
        <p:spPr>
          <a:xfrm>
            <a:off x="551230" y="3719245"/>
            <a:ext cx="7623313" cy="2843781"/>
          </a:xfrm>
          <a:prstGeom prst="rect">
            <a:avLst/>
          </a:prstGeom>
        </p:spPr>
      </p:pic>
      <p:sp>
        <p:nvSpPr>
          <p:cNvPr id="4" name="TextBox 3">
            <a:extLst>
              <a:ext uri="{FF2B5EF4-FFF2-40B4-BE49-F238E27FC236}">
                <a16:creationId xmlns:a16="http://schemas.microsoft.com/office/drawing/2014/main" id="{BF52EFB0-7A82-4C42-A631-26BEB82365D1}"/>
              </a:ext>
            </a:extLst>
          </p:cNvPr>
          <p:cNvSpPr txBox="1"/>
          <p:nvPr/>
        </p:nvSpPr>
        <p:spPr>
          <a:xfrm>
            <a:off x="787536" y="1768787"/>
            <a:ext cx="6671502" cy="1754326"/>
          </a:xfrm>
          <a:prstGeom prst="rect">
            <a:avLst/>
          </a:prstGeom>
          <a:noFill/>
        </p:spPr>
        <p:txBody>
          <a:bodyPr wrap="square" rtlCol="0">
            <a:spAutoFit/>
          </a:bodyPr>
          <a:lstStyle/>
          <a:p>
            <a:pPr lvl="0"/>
            <a:r>
              <a:rPr lang="en-US" sz="1200" b="1" dirty="0"/>
              <a:t>Centralization module </a:t>
            </a:r>
            <a:r>
              <a:rPr lang="en-US" sz="1200" dirty="0"/>
              <a:t>- which consolidates guest feedback from multiple channels—surveys, emails, online reviews, and on-property interactions—into a single, unified repository.</a:t>
            </a:r>
          </a:p>
          <a:p>
            <a:pPr lvl="0"/>
            <a:endParaRPr lang="en-US" sz="1200" dirty="0"/>
          </a:p>
          <a:p>
            <a:pPr lvl="0"/>
            <a:r>
              <a:rPr lang="en-US" sz="1200" b="1" dirty="0"/>
              <a:t>Alerts &amp; Case Management module </a:t>
            </a:r>
            <a:r>
              <a:rPr lang="en-US" sz="1200" dirty="0"/>
              <a:t>- ensures feedback is actionable. Time-sensitive or negative feedback triggers real-time alerts and is converted into trackable cases with defined ownership and  priority.</a:t>
            </a:r>
          </a:p>
          <a:p>
            <a:pPr lvl="0"/>
            <a:endParaRPr lang="en-US" sz="1200" dirty="0"/>
          </a:p>
          <a:p>
            <a:pPr lvl="0"/>
            <a:r>
              <a:rPr lang="en-US" sz="1200" b="1" dirty="0"/>
              <a:t>Dashboard Module </a:t>
            </a:r>
            <a:r>
              <a:rPr lang="en-US" sz="1200" dirty="0"/>
              <a:t>- provides role-based analytics for executives, operations, and property managers.</a:t>
            </a:r>
          </a:p>
          <a:p>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&amp; Architecture Design</a:t>
            </a:r>
          </a:p>
        </p:txBody>
      </p:sp>
      <p:sp>
        <p:nvSpPr>
          <p:cNvPr id="3" name="TextBox 2"/>
          <p:cNvSpPr txBox="1"/>
          <p:nvPr/>
        </p:nvSpPr>
        <p:spPr>
          <a:xfrm>
            <a:off x="1463965" y="1233446"/>
            <a:ext cx="8229600" cy="914400"/>
          </a:xfrm>
          <a:prstGeom prst="rect">
            <a:avLst/>
          </a:prstGeom>
          <a:noFill/>
        </p:spPr>
        <p:txBody>
          <a:bodyPr wrap="none">
            <a:spAutoFit/>
          </a:bodyPr>
          <a:lstStyle/>
          <a:p>
            <a:pPr>
              <a:defRPr sz="2000"/>
            </a:pPr>
            <a:r>
              <a:rPr dirty="0"/>
              <a:t>ERD, CRUD matrix, scalable integration architecture</a:t>
            </a:r>
          </a:p>
        </p:txBody>
      </p:sp>
      <p:pic>
        <p:nvPicPr>
          <p:cNvPr id="6" name="Picture 5">
            <a:extLst>
              <a:ext uri="{FF2B5EF4-FFF2-40B4-BE49-F238E27FC236}">
                <a16:creationId xmlns:a16="http://schemas.microsoft.com/office/drawing/2014/main" id="{44171EBD-C17B-184D-BD45-B222C2256A29}"/>
              </a:ext>
            </a:extLst>
          </p:cNvPr>
          <p:cNvPicPr>
            <a:picLocks noChangeAspect="1"/>
          </p:cNvPicPr>
          <p:nvPr/>
        </p:nvPicPr>
        <p:blipFill>
          <a:blip r:embed="rId3"/>
          <a:stretch>
            <a:fillRect/>
          </a:stretch>
        </p:blipFill>
        <p:spPr>
          <a:xfrm>
            <a:off x="94422" y="3411020"/>
            <a:ext cx="5093804" cy="3446980"/>
          </a:xfrm>
          <a:prstGeom prst="rect">
            <a:avLst/>
          </a:prstGeom>
        </p:spPr>
      </p:pic>
      <p:graphicFrame>
        <p:nvGraphicFramePr>
          <p:cNvPr id="9" name="Table 8">
            <a:extLst>
              <a:ext uri="{FF2B5EF4-FFF2-40B4-BE49-F238E27FC236}">
                <a16:creationId xmlns:a16="http://schemas.microsoft.com/office/drawing/2014/main" id="{7214DD4E-4BAA-294D-8288-627FE8352D34}"/>
              </a:ext>
            </a:extLst>
          </p:cNvPr>
          <p:cNvGraphicFramePr>
            <a:graphicFrameLocks noGrp="1"/>
          </p:cNvGraphicFramePr>
          <p:nvPr>
            <p:extLst>
              <p:ext uri="{D42A27DB-BD31-4B8C-83A1-F6EECF244321}">
                <p14:modId xmlns:p14="http://schemas.microsoft.com/office/powerpoint/2010/main" val="56346321"/>
              </p:ext>
            </p:extLst>
          </p:nvPr>
        </p:nvGraphicFramePr>
        <p:xfrm>
          <a:off x="4906019" y="2159653"/>
          <a:ext cx="3938103" cy="5131760"/>
        </p:xfrm>
        <a:graphic>
          <a:graphicData uri="http://schemas.openxmlformats.org/drawingml/2006/table">
            <a:tbl>
              <a:tblPr/>
              <a:tblGrid>
                <a:gridCol w="329548">
                  <a:extLst>
                    <a:ext uri="{9D8B030D-6E8A-4147-A177-3AD203B41FA5}">
                      <a16:colId xmlns:a16="http://schemas.microsoft.com/office/drawing/2014/main" val="1783541941"/>
                    </a:ext>
                  </a:extLst>
                </a:gridCol>
                <a:gridCol w="451481">
                  <a:extLst>
                    <a:ext uri="{9D8B030D-6E8A-4147-A177-3AD203B41FA5}">
                      <a16:colId xmlns:a16="http://schemas.microsoft.com/office/drawing/2014/main" val="3947775046"/>
                    </a:ext>
                  </a:extLst>
                </a:gridCol>
                <a:gridCol w="870008">
                  <a:extLst>
                    <a:ext uri="{9D8B030D-6E8A-4147-A177-3AD203B41FA5}">
                      <a16:colId xmlns:a16="http://schemas.microsoft.com/office/drawing/2014/main" val="1159209218"/>
                    </a:ext>
                  </a:extLst>
                </a:gridCol>
                <a:gridCol w="402049">
                  <a:extLst>
                    <a:ext uri="{9D8B030D-6E8A-4147-A177-3AD203B41FA5}">
                      <a16:colId xmlns:a16="http://schemas.microsoft.com/office/drawing/2014/main" val="2372999179"/>
                    </a:ext>
                  </a:extLst>
                </a:gridCol>
                <a:gridCol w="458072">
                  <a:extLst>
                    <a:ext uri="{9D8B030D-6E8A-4147-A177-3AD203B41FA5}">
                      <a16:colId xmlns:a16="http://schemas.microsoft.com/office/drawing/2014/main" val="524083567"/>
                    </a:ext>
                  </a:extLst>
                </a:gridCol>
                <a:gridCol w="494323">
                  <a:extLst>
                    <a:ext uri="{9D8B030D-6E8A-4147-A177-3AD203B41FA5}">
                      <a16:colId xmlns:a16="http://schemas.microsoft.com/office/drawing/2014/main" val="1488570172"/>
                    </a:ext>
                  </a:extLst>
                </a:gridCol>
                <a:gridCol w="603074">
                  <a:extLst>
                    <a:ext uri="{9D8B030D-6E8A-4147-A177-3AD203B41FA5}">
                      <a16:colId xmlns:a16="http://schemas.microsoft.com/office/drawing/2014/main" val="3892574276"/>
                    </a:ext>
                  </a:extLst>
                </a:gridCol>
                <a:gridCol w="329548">
                  <a:extLst>
                    <a:ext uri="{9D8B030D-6E8A-4147-A177-3AD203B41FA5}">
                      <a16:colId xmlns:a16="http://schemas.microsoft.com/office/drawing/2014/main" val="838235114"/>
                    </a:ext>
                  </a:extLst>
                </a:gridCol>
              </a:tblGrid>
              <a:tr h="115811">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extLst>
                  <a:ext uri="{0D108BD9-81ED-4DB2-BD59-A6C34878D82A}">
                    <a16:rowId xmlns:a16="http://schemas.microsoft.com/office/drawing/2014/main" val="427394285"/>
                  </a:ext>
                </a:extLst>
              </a:tr>
              <a:tr h="167681">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dirty="0">
                        <a:effectLst/>
                      </a:endParaRPr>
                    </a:p>
                  </a:txBody>
                  <a:tcPr marL="18133" marR="18133" marT="12089" marB="12089" anchor="b">
                    <a:lnL>
                      <a:noFill/>
                    </a:lnL>
                    <a:lnR>
                      <a:noFill/>
                    </a:lnR>
                    <a:lnT>
                      <a:noFill/>
                    </a:lnT>
                    <a:lnB>
                      <a:noFill/>
                    </a:lnB>
                  </a:tcPr>
                </a:tc>
                <a:tc>
                  <a:txBody>
                    <a:bodyPr/>
                    <a:lstStyle/>
                    <a:p>
                      <a:pPr rtl="0" fontAlgn="b"/>
                      <a:endParaRPr lang="en-US" sz="1100" dirty="0">
                        <a:effectLst/>
                      </a:endParaRPr>
                    </a:p>
                  </a:txBody>
                  <a:tcPr marL="0" marR="0"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extLst>
                  <a:ext uri="{0D108BD9-81ED-4DB2-BD59-A6C34878D82A}">
                    <a16:rowId xmlns:a16="http://schemas.microsoft.com/office/drawing/2014/main" val="2048266210"/>
                  </a:ext>
                </a:extLst>
              </a:tr>
              <a:tr h="217024">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r>
                        <a:rPr lang="en-US" sz="1100" dirty="0">
                          <a:effectLst/>
                        </a:rPr>
                        <a:t>Zara Escapes CRUD Matrix</a:t>
                      </a: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a:noFill/>
                    </a:lnB>
                  </a:tcPr>
                </a:tc>
                <a:extLst>
                  <a:ext uri="{0D108BD9-81ED-4DB2-BD59-A6C34878D82A}">
                    <a16:rowId xmlns:a16="http://schemas.microsoft.com/office/drawing/2014/main" val="2471868701"/>
                  </a:ext>
                </a:extLst>
              </a:tr>
              <a:tr h="115811">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a:noFill/>
                    </a:lnT>
                    <a:lnB w="9525" cap="flat" cmpd="sng" algn="ctr">
                      <a:solidFill>
                        <a:srgbClr val="000000"/>
                      </a:solidFill>
                      <a:prstDash val="solid"/>
                      <a:round/>
                      <a:headEnd type="none" w="med" len="med"/>
                      <a:tailEnd type="none" w="med" len="med"/>
                    </a:lnB>
                  </a:tcPr>
                </a:tc>
                <a:tc>
                  <a:txBody>
                    <a:bodyPr/>
                    <a:lstStyle/>
                    <a:p>
                      <a:pPr rtl="0" fontAlgn="b"/>
                      <a:endParaRPr lang="en-US" sz="1100">
                        <a:effectLst/>
                      </a:endParaRPr>
                    </a:p>
                  </a:txBody>
                  <a:tcPr marL="18133" marR="18133" marT="12089" marB="12089" anchor="b">
                    <a:lnL>
                      <a:noFill/>
                    </a:lnL>
                    <a:lnR>
                      <a:noFill/>
                    </a:lnR>
                    <a:lnT>
                      <a:noFill/>
                    </a:lnT>
                    <a:lnB w="9525" cap="flat" cmpd="sng" algn="ctr">
                      <a:solidFill>
                        <a:srgbClr val="000000"/>
                      </a:solidFill>
                      <a:prstDash val="solid"/>
                      <a:round/>
                      <a:headEnd type="none" w="med" len="med"/>
                      <a:tailEnd type="none" w="med" len="med"/>
                    </a:lnB>
                  </a:tcPr>
                </a:tc>
                <a:tc>
                  <a:txBody>
                    <a:bodyPr/>
                    <a:lstStyle/>
                    <a:p>
                      <a:pPr rtl="0" fontAlgn="b"/>
                      <a:endParaRPr lang="en-US" sz="1100">
                        <a:effectLst/>
                      </a:endParaRPr>
                    </a:p>
                  </a:txBody>
                  <a:tcPr marL="18133" marR="18133" marT="12089" marB="12089" anchor="b">
                    <a:lnL>
                      <a:noFill/>
                    </a:lnL>
                    <a:lnR>
                      <a:noFill/>
                    </a:lnR>
                    <a:lnT>
                      <a:noFill/>
                    </a:lnT>
                    <a:lnB w="9525" cap="flat" cmpd="sng" algn="ctr">
                      <a:solidFill>
                        <a:srgbClr val="000000"/>
                      </a:solidFill>
                      <a:prstDash val="solid"/>
                      <a:round/>
                      <a:headEnd type="none" w="med" len="med"/>
                      <a:tailEnd type="none" w="med" len="med"/>
                    </a:lnB>
                  </a:tcPr>
                </a:tc>
                <a:tc>
                  <a:txBody>
                    <a:bodyPr/>
                    <a:lstStyle/>
                    <a:p>
                      <a:pPr rtl="0" fontAlgn="b"/>
                      <a:endParaRPr lang="en-US" sz="1100">
                        <a:effectLst/>
                      </a:endParaRPr>
                    </a:p>
                  </a:txBody>
                  <a:tcPr marL="18133" marR="18133" marT="12089" marB="12089" anchor="b">
                    <a:lnL>
                      <a:noFill/>
                    </a:lnL>
                    <a:lnR>
                      <a:noFill/>
                    </a:lnR>
                    <a:lnT>
                      <a:noFill/>
                    </a:lnT>
                    <a:lnB w="9525" cap="flat" cmpd="sng" algn="ctr">
                      <a:solidFill>
                        <a:srgbClr val="000000"/>
                      </a:solidFill>
                      <a:prstDash val="solid"/>
                      <a:round/>
                      <a:headEnd type="none" w="med" len="med"/>
                      <a:tailEnd type="none" w="med" len="med"/>
                    </a:lnB>
                  </a:tcPr>
                </a:tc>
                <a:tc>
                  <a:txBody>
                    <a:bodyPr/>
                    <a:lstStyle/>
                    <a:p>
                      <a:pPr rtl="0" fontAlgn="b"/>
                      <a:endParaRPr lang="en-US" sz="1100">
                        <a:effectLst/>
                      </a:endParaRPr>
                    </a:p>
                  </a:txBody>
                  <a:tcPr marL="18133" marR="18133" marT="12089" marB="12089" anchor="b">
                    <a:lnL>
                      <a:noFill/>
                    </a:lnL>
                    <a:lnR>
                      <a:noFill/>
                    </a:lnR>
                    <a:lnT>
                      <a:noFill/>
                    </a:lnT>
                    <a:lnB w="9525" cap="flat" cmpd="sng" algn="ctr">
                      <a:solidFill>
                        <a:srgbClr val="000000"/>
                      </a:solidFill>
                      <a:prstDash val="solid"/>
                      <a:round/>
                      <a:headEnd type="none" w="med" len="med"/>
                      <a:tailEnd type="none" w="med" len="med"/>
                    </a:lnB>
                  </a:tcPr>
                </a:tc>
                <a:tc>
                  <a:txBody>
                    <a:bodyPr/>
                    <a:lstStyle/>
                    <a:p>
                      <a:pPr rtl="0" fontAlgn="b"/>
                      <a:endParaRPr lang="en-US" sz="1100">
                        <a:effectLst/>
                      </a:endParaRPr>
                    </a:p>
                  </a:txBody>
                  <a:tcPr marL="18133" marR="18133" marT="12089" marB="12089" anchor="b">
                    <a:lnL>
                      <a:noFill/>
                    </a:lnL>
                    <a:lnR>
                      <a:noFill/>
                    </a:lnR>
                    <a:lnT>
                      <a:noFill/>
                    </a:lnT>
                    <a:lnB w="9525" cap="flat" cmpd="sng" algn="ctr">
                      <a:solidFill>
                        <a:srgbClr val="000000"/>
                      </a:solidFill>
                      <a:prstDash val="solid"/>
                      <a:round/>
                      <a:headEnd type="none" w="med" len="med"/>
                      <a:tailEnd type="none" w="med" len="med"/>
                    </a:lnB>
                  </a:tcPr>
                </a:tc>
                <a:tc>
                  <a:txBody>
                    <a:bodyPr/>
                    <a:lstStyle/>
                    <a:p>
                      <a:pPr rtl="0" fontAlgn="b"/>
                      <a:endParaRPr lang="en-US" sz="1100">
                        <a:effectLst/>
                      </a:endParaRPr>
                    </a:p>
                  </a:txBody>
                  <a:tcPr marL="18133" marR="18133" marT="12089" marB="12089" anchor="b">
                    <a:lnL>
                      <a:noFill/>
                    </a:lnL>
                    <a:lnR>
                      <a:noFill/>
                    </a:lnR>
                    <a:lnT>
                      <a:noFill/>
                    </a:lnT>
                    <a:lnB>
                      <a:noFill/>
                    </a:lnB>
                  </a:tcPr>
                </a:tc>
                <a:extLst>
                  <a:ext uri="{0D108BD9-81ED-4DB2-BD59-A6C34878D82A}">
                    <a16:rowId xmlns:a16="http://schemas.microsoft.com/office/drawing/2014/main" val="3622107588"/>
                  </a:ext>
                </a:extLst>
              </a:tr>
              <a:tr h="115811">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1">
                          <a:effectLst/>
                          <a:latin typeface="Calibri" panose="020F0502020204030204" pitchFamily="34" charset="0"/>
                        </a:rPr>
                        <a:t>Entity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1">
                          <a:effectLst/>
                          <a:latin typeface="Calibri" panose="020F0502020204030204" pitchFamily="34" charset="0"/>
                        </a:rPr>
                        <a:t>Description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1">
                          <a:effectLst/>
                          <a:latin typeface="Calibri" panose="020F0502020204030204" pitchFamily="34" charset="0"/>
                        </a:rPr>
                        <a:t>Create (C)</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1">
                          <a:effectLst/>
                          <a:latin typeface="Calibri" panose="020F0502020204030204" pitchFamily="34" charset="0"/>
                        </a:rPr>
                        <a:t>Read (R)</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1">
                          <a:effectLst/>
                          <a:latin typeface="Calibri" panose="020F0502020204030204" pitchFamily="34" charset="0"/>
                        </a:rPr>
                        <a:t>Update (U)</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1">
                          <a:effectLst/>
                          <a:latin typeface="Calibri" panose="020F0502020204030204" pitchFamily="34" charset="0"/>
                        </a:rPr>
                        <a:t>Delete (D)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685455748"/>
                  </a:ext>
                </a:extLst>
              </a:tr>
              <a:tr h="207823">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GUEST</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dirty="0">
                          <a:effectLst/>
                          <a:latin typeface="Calibri" panose="020F0502020204030204" pitchFamily="34" charset="0"/>
                        </a:rPr>
                        <a:t>Customer who stays and provides feedback</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System, Agent</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Ops, Exec</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Admin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(GDPR/compliance)</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95008343"/>
                  </a:ext>
                </a:extLst>
              </a:tr>
              <a:tr h="115811">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PROPERTY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Hotel / resort location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All roles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(rare)</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993350843"/>
                  </a:ext>
                </a:extLst>
              </a:tr>
              <a:tr h="143414">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STAY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Guest stay at a property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System, Agent</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Ops, Exec</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System, Admin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(archive preferred)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60105926"/>
                  </a:ext>
                </a:extLst>
              </a:tr>
              <a:tr h="207823">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FEEDBACK</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Guest feedback record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System, Agent</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Ops, Exec</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System</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(compliance only)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46679638"/>
                  </a:ext>
                </a:extLst>
              </a:tr>
              <a:tr h="207823">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FEEDBACK_CHANNEL</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Source of feedback</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System</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All roles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(deactivate preferred)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15487796"/>
                  </a:ext>
                </a:extLst>
              </a:tr>
              <a:tr h="207823">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FEEDBACK_CATEGORY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Feedback classification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All roles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(if unused)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45366284"/>
                  </a:ext>
                </a:extLst>
              </a:tr>
              <a:tr h="143414">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CASE</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Actionable ticket</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System, Agent</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Ops, Exec</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Ops, System</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(archive preferred)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9799780"/>
                  </a:ext>
                </a:extLst>
              </a:tr>
              <a:tr h="143414">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CASE_STATUS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Workflow status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All roles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(if unused)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0361620"/>
                  </a:ext>
                </a:extLst>
              </a:tr>
              <a:tr h="143414">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CASE_PRIORITY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Priority with SLA</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All roles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(if unused)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16537730"/>
                  </a:ext>
                </a:extLst>
              </a:tr>
              <a:tr h="143414">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RESPONSE_ACTION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Case resolution actions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Ops, Exec</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Admin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only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dirty="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41282892"/>
                  </a:ext>
                </a:extLst>
              </a:tr>
              <a:tr h="143414">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ALERT</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System alerts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System</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Agent, PM, System</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only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50036340"/>
                  </a:ext>
                </a:extLst>
              </a:tr>
              <a:tr h="143414">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USER</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Internal system users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System</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All roles (limited)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User (self)</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only</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11624429"/>
                  </a:ext>
                </a:extLst>
              </a:tr>
              <a:tr h="143414">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ROLE</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Permission roles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(if unused)</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3571848"/>
                  </a:ext>
                </a:extLst>
              </a:tr>
              <a:tr h="207823">
                <a:tc>
                  <a:txBody>
                    <a:bodyPr/>
                    <a:lstStyle/>
                    <a:p>
                      <a:pPr rtl="0" fontAlgn="b"/>
                      <a:endParaRPr lang="en-US" sz="1100">
                        <a:effectLst/>
                      </a:endParaRPr>
                    </a:p>
                  </a:txBody>
                  <a:tcPr marL="18133" marR="18133" marT="12089" marB="12089" anchor="b">
                    <a:lnL>
                      <a:noFill/>
                    </a:lnL>
                    <a:lnR w="9525" cap="flat" cmpd="sng" algn="ctr">
                      <a:solidFill>
                        <a:srgbClr val="000000"/>
                      </a:solidFill>
                      <a:prstDash val="solid"/>
                      <a:round/>
                      <a:headEnd type="none" w="med" len="med"/>
                      <a:tailEnd type="none" w="med" len="med"/>
                    </a:lnR>
                    <a:lnT>
                      <a:noFill/>
                    </a:lnT>
                    <a:lnB>
                      <a:noFill/>
                    </a:lnB>
                  </a:tcPr>
                </a:tc>
                <a:tc>
                  <a:txBody>
                    <a:bodyPr/>
                    <a:lstStyle/>
                    <a:p>
                      <a:pPr rtl="0" fontAlgn="b"/>
                      <a:r>
                        <a:rPr lang="en-US" sz="700" b="0">
                          <a:effectLst/>
                          <a:latin typeface="Calibri" panose="020F0502020204030204" pitchFamily="34" charset="0"/>
                        </a:rPr>
                        <a:t>TEAM</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Operational teams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All roles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Ops</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r>
                        <a:rPr lang="en-US" sz="700" b="0">
                          <a:effectLst/>
                          <a:latin typeface="Calibri" panose="020F0502020204030204" pitchFamily="34" charset="0"/>
                        </a:rPr>
                        <a:t>Admin (deactivate pref.)</a:t>
                      </a:r>
                    </a:p>
                  </a:txBody>
                  <a:tcPr marL="18133" marR="18133" marT="12089" marB="12089"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7E1CD"/>
                    </a:solidFill>
                  </a:tcPr>
                </a:tc>
                <a:tc>
                  <a:txBody>
                    <a:bodyPr/>
                    <a:lstStyle/>
                    <a:p>
                      <a:pPr rtl="0" fontAlgn="b"/>
                      <a:endParaRPr lang="en-US" sz="1100">
                        <a:effectLst/>
                      </a:endParaRPr>
                    </a:p>
                  </a:txBody>
                  <a:tcPr marL="18133" marR="18133" marT="12089" marB="12089" anchor="b">
                    <a:lnL w="9525"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79770906"/>
                  </a:ext>
                </a:extLst>
              </a:tr>
              <a:tr h="115811">
                <a:tc>
                  <a:txBody>
                    <a:bodyPr/>
                    <a:lstStyle/>
                    <a:p>
                      <a:pPr rtl="0" fontAlgn="b"/>
                      <a:endParaRPr lang="en-US" sz="1100">
                        <a:effectLst/>
                      </a:endParaRPr>
                    </a:p>
                  </a:txBody>
                  <a:tcPr marL="18133" marR="18133" marT="12089" marB="12089" anchor="b">
                    <a:lnL>
                      <a:noFill/>
                    </a:lnL>
                    <a:lnR>
                      <a:noFill/>
                    </a:lnR>
                    <a:lnT>
                      <a:noFill/>
                    </a:lnT>
                    <a:lnB>
                      <a:noFill/>
                    </a:lnB>
                  </a:tcPr>
                </a:tc>
                <a:tc>
                  <a:txBody>
                    <a:bodyPr/>
                    <a:lstStyle/>
                    <a:p>
                      <a:pPr rtl="0" fontAlgn="b"/>
                      <a:endParaRPr lang="en-US" sz="1100">
                        <a:effectLst/>
                      </a:endParaRPr>
                    </a:p>
                  </a:txBody>
                  <a:tcPr marL="18133" marR="18133" marT="12089" marB="12089" anchor="b">
                    <a:lnL>
                      <a:noFill/>
                    </a:lnL>
                    <a:lnR>
                      <a:noFill/>
                    </a:lnR>
                    <a:lnT w="9525" cap="flat" cmpd="sng" algn="ctr">
                      <a:solidFill>
                        <a:srgbClr val="000000"/>
                      </a:solidFill>
                      <a:prstDash val="solid"/>
                      <a:round/>
                      <a:headEnd type="none" w="med" len="med"/>
                      <a:tailEnd type="none" w="med" len="med"/>
                    </a:lnT>
                    <a:lnB>
                      <a:noFill/>
                    </a:lnB>
                  </a:tcPr>
                </a:tc>
                <a:tc>
                  <a:txBody>
                    <a:bodyPr/>
                    <a:lstStyle/>
                    <a:p>
                      <a:pPr rtl="0" fontAlgn="b"/>
                      <a:endParaRPr lang="en-US" sz="1100">
                        <a:effectLst/>
                      </a:endParaRPr>
                    </a:p>
                  </a:txBody>
                  <a:tcPr marL="18133" marR="18133" marT="12089" marB="12089" anchor="b">
                    <a:lnL>
                      <a:noFill/>
                    </a:lnL>
                    <a:lnR>
                      <a:noFill/>
                    </a:lnR>
                    <a:lnT w="9525" cap="flat" cmpd="sng" algn="ctr">
                      <a:solidFill>
                        <a:srgbClr val="000000"/>
                      </a:solidFill>
                      <a:prstDash val="solid"/>
                      <a:round/>
                      <a:headEnd type="none" w="med" len="med"/>
                      <a:tailEnd type="none" w="med" len="med"/>
                    </a:lnT>
                    <a:lnB>
                      <a:noFill/>
                    </a:lnB>
                  </a:tcPr>
                </a:tc>
                <a:tc>
                  <a:txBody>
                    <a:bodyPr/>
                    <a:lstStyle/>
                    <a:p>
                      <a:pPr rtl="0" fontAlgn="b"/>
                      <a:endParaRPr lang="en-US" sz="1100">
                        <a:effectLst/>
                      </a:endParaRPr>
                    </a:p>
                  </a:txBody>
                  <a:tcPr marL="18133" marR="18133" marT="12089" marB="12089" anchor="b">
                    <a:lnL>
                      <a:noFill/>
                    </a:lnL>
                    <a:lnR>
                      <a:noFill/>
                    </a:lnR>
                    <a:lnT w="9525" cap="flat" cmpd="sng" algn="ctr">
                      <a:solidFill>
                        <a:srgbClr val="000000"/>
                      </a:solidFill>
                      <a:prstDash val="solid"/>
                      <a:round/>
                      <a:headEnd type="none" w="med" len="med"/>
                      <a:tailEnd type="none" w="med" len="med"/>
                    </a:lnT>
                    <a:lnB>
                      <a:noFill/>
                    </a:lnB>
                  </a:tcPr>
                </a:tc>
                <a:tc>
                  <a:txBody>
                    <a:bodyPr/>
                    <a:lstStyle/>
                    <a:p>
                      <a:pPr rtl="0" fontAlgn="b"/>
                      <a:endParaRPr lang="en-US" sz="1100">
                        <a:effectLst/>
                      </a:endParaRPr>
                    </a:p>
                  </a:txBody>
                  <a:tcPr marL="18133" marR="18133" marT="12089" marB="12089" anchor="b">
                    <a:lnL>
                      <a:noFill/>
                    </a:lnL>
                    <a:lnR>
                      <a:noFill/>
                    </a:lnR>
                    <a:lnT w="9525" cap="flat" cmpd="sng" algn="ctr">
                      <a:solidFill>
                        <a:srgbClr val="000000"/>
                      </a:solidFill>
                      <a:prstDash val="solid"/>
                      <a:round/>
                      <a:headEnd type="none" w="med" len="med"/>
                      <a:tailEnd type="none" w="med" len="med"/>
                    </a:lnT>
                    <a:lnB>
                      <a:noFill/>
                    </a:lnB>
                  </a:tcPr>
                </a:tc>
                <a:tc>
                  <a:txBody>
                    <a:bodyPr/>
                    <a:lstStyle/>
                    <a:p>
                      <a:pPr rtl="0" fontAlgn="b"/>
                      <a:endParaRPr lang="en-US" sz="1100">
                        <a:effectLst/>
                      </a:endParaRPr>
                    </a:p>
                  </a:txBody>
                  <a:tcPr marL="18133" marR="18133" marT="12089" marB="12089" anchor="b">
                    <a:lnL>
                      <a:noFill/>
                    </a:lnL>
                    <a:lnR>
                      <a:noFill/>
                    </a:lnR>
                    <a:lnT w="9525" cap="flat" cmpd="sng" algn="ctr">
                      <a:solidFill>
                        <a:srgbClr val="000000"/>
                      </a:solidFill>
                      <a:prstDash val="solid"/>
                      <a:round/>
                      <a:headEnd type="none" w="med" len="med"/>
                      <a:tailEnd type="none" w="med" len="med"/>
                    </a:lnT>
                    <a:lnB>
                      <a:noFill/>
                    </a:lnB>
                  </a:tcPr>
                </a:tc>
                <a:tc>
                  <a:txBody>
                    <a:bodyPr/>
                    <a:lstStyle/>
                    <a:p>
                      <a:pPr rtl="0" fontAlgn="b"/>
                      <a:endParaRPr lang="en-US" sz="1100">
                        <a:effectLst/>
                      </a:endParaRPr>
                    </a:p>
                  </a:txBody>
                  <a:tcPr marL="18133" marR="18133" marT="12089" marB="12089" anchor="b">
                    <a:lnL>
                      <a:noFill/>
                    </a:lnL>
                    <a:lnR>
                      <a:noFill/>
                    </a:lnR>
                    <a:lnT w="9525" cap="flat" cmpd="sng" algn="ctr">
                      <a:solidFill>
                        <a:srgbClr val="000000"/>
                      </a:solidFill>
                      <a:prstDash val="solid"/>
                      <a:round/>
                      <a:headEnd type="none" w="med" len="med"/>
                      <a:tailEnd type="none" w="med" len="med"/>
                    </a:lnT>
                    <a:lnB>
                      <a:noFill/>
                    </a:lnB>
                  </a:tcPr>
                </a:tc>
                <a:tc>
                  <a:txBody>
                    <a:bodyPr/>
                    <a:lstStyle/>
                    <a:p>
                      <a:pPr rtl="0" fontAlgn="b"/>
                      <a:endParaRPr lang="en-US" sz="1100" dirty="0">
                        <a:effectLst/>
                      </a:endParaRPr>
                    </a:p>
                  </a:txBody>
                  <a:tcPr marL="18133" marR="18133" marT="12089" marB="12089" anchor="b">
                    <a:lnL>
                      <a:noFill/>
                    </a:lnL>
                    <a:lnR>
                      <a:noFill/>
                    </a:lnR>
                    <a:lnT>
                      <a:noFill/>
                    </a:lnT>
                    <a:lnB>
                      <a:noFill/>
                    </a:lnB>
                  </a:tcPr>
                </a:tc>
                <a:extLst>
                  <a:ext uri="{0D108BD9-81ED-4DB2-BD59-A6C34878D82A}">
                    <a16:rowId xmlns:a16="http://schemas.microsoft.com/office/drawing/2014/main" val="1715003332"/>
                  </a:ext>
                </a:extLst>
              </a:tr>
            </a:tbl>
          </a:graphicData>
        </a:graphic>
      </p:graphicFrame>
      <p:sp>
        <p:nvSpPr>
          <p:cNvPr id="4" name="TextBox 3">
            <a:extLst>
              <a:ext uri="{FF2B5EF4-FFF2-40B4-BE49-F238E27FC236}">
                <a16:creationId xmlns:a16="http://schemas.microsoft.com/office/drawing/2014/main" id="{EF9840A2-BB31-ED4E-826D-9A763D8AE358}"/>
              </a:ext>
            </a:extLst>
          </p:cNvPr>
          <p:cNvSpPr txBox="1"/>
          <p:nvPr/>
        </p:nvSpPr>
        <p:spPr>
          <a:xfrm>
            <a:off x="603143" y="1690646"/>
            <a:ext cx="7123021" cy="830997"/>
          </a:xfrm>
          <a:prstGeom prst="rect">
            <a:avLst/>
          </a:prstGeom>
          <a:noFill/>
        </p:spPr>
        <p:txBody>
          <a:bodyPr wrap="square" rtlCol="0">
            <a:spAutoFit/>
          </a:bodyPr>
          <a:lstStyle/>
          <a:p>
            <a:r>
              <a:rPr lang="en-US" sz="1200" dirty="0"/>
              <a:t>The CRUD matrix ensures that every entity in the centralized feedback system has a clearly defined lifecycle, with controlled creation, broad visibility, governed updates, and restricted deletion to support data integrity, accountability, and compliance across all properties.</a:t>
            </a:r>
          </a:p>
          <a:p>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Agile Delivery Model</a:t>
            </a:r>
          </a:p>
        </p:txBody>
      </p:sp>
      <p:sp>
        <p:nvSpPr>
          <p:cNvPr id="3" name="TextBox 2"/>
          <p:cNvSpPr txBox="1"/>
          <p:nvPr/>
        </p:nvSpPr>
        <p:spPr>
          <a:xfrm>
            <a:off x="1838740" y="1270221"/>
            <a:ext cx="8229600" cy="914400"/>
          </a:xfrm>
          <a:prstGeom prst="rect">
            <a:avLst/>
          </a:prstGeom>
          <a:noFill/>
        </p:spPr>
        <p:txBody>
          <a:bodyPr wrap="none">
            <a:spAutoFit/>
          </a:bodyPr>
          <a:lstStyle/>
          <a:p>
            <a:pPr>
              <a:defRPr sz="2000"/>
            </a:pPr>
            <a:r>
              <a:rPr dirty="0"/>
              <a:t>Epics, stories, sprints over a 3-week timeline</a:t>
            </a:r>
          </a:p>
        </p:txBody>
      </p:sp>
      <p:pic>
        <p:nvPicPr>
          <p:cNvPr id="6" name="Picture 5">
            <a:extLst>
              <a:ext uri="{FF2B5EF4-FFF2-40B4-BE49-F238E27FC236}">
                <a16:creationId xmlns:a16="http://schemas.microsoft.com/office/drawing/2014/main" id="{7A316303-F745-5A45-80A0-6B83428B1192}"/>
              </a:ext>
            </a:extLst>
          </p:cNvPr>
          <p:cNvPicPr>
            <a:picLocks noChangeAspect="1"/>
          </p:cNvPicPr>
          <p:nvPr/>
        </p:nvPicPr>
        <p:blipFill>
          <a:blip r:embed="rId3"/>
          <a:stretch>
            <a:fillRect/>
          </a:stretch>
        </p:blipFill>
        <p:spPr>
          <a:xfrm>
            <a:off x="268356" y="2732926"/>
            <a:ext cx="8607287" cy="4029591"/>
          </a:xfrm>
          <a:prstGeom prst="rect">
            <a:avLst/>
          </a:prstGeom>
        </p:spPr>
      </p:pic>
      <p:sp>
        <p:nvSpPr>
          <p:cNvPr id="4" name="TextBox 3">
            <a:extLst>
              <a:ext uri="{FF2B5EF4-FFF2-40B4-BE49-F238E27FC236}">
                <a16:creationId xmlns:a16="http://schemas.microsoft.com/office/drawing/2014/main" id="{DBCDD6E3-8A25-9A41-8F5C-42063737CE31}"/>
              </a:ext>
            </a:extLst>
          </p:cNvPr>
          <p:cNvSpPr txBox="1"/>
          <p:nvPr/>
        </p:nvSpPr>
        <p:spPr>
          <a:xfrm>
            <a:off x="457200" y="1826622"/>
            <a:ext cx="7794515" cy="830997"/>
          </a:xfrm>
          <a:prstGeom prst="rect">
            <a:avLst/>
          </a:prstGeom>
          <a:noFill/>
        </p:spPr>
        <p:txBody>
          <a:bodyPr wrap="square" rtlCol="0">
            <a:spAutoFit/>
          </a:bodyPr>
          <a:lstStyle/>
          <a:p>
            <a:r>
              <a:rPr lang="en-US" sz="1200" dirty="0"/>
              <a:t>Agile delivery helped me balance structure with adaptability. It provided a disciplined framework for planning and execution, while still allowing the solution to evolve based on real user feedback. This approach ensured the project was delivered on time, aligned with business objectives, and ready for implementation.</a:t>
            </a:r>
          </a:p>
          <a:p>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1522</Words>
  <Application>Microsoft Macintosh PowerPoint</Application>
  <PresentationFormat>On-screen Show (4:3)</PresentationFormat>
  <Paragraphs>248</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Calibri</vt:lpstr>
      <vt:lpstr>Office Theme</vt:lpstr>
      <vt:lpstr>ZARA ESCAPES CENTRALIZED FEEDBACK SYSTEM</vt:lpstr>
      <vt:lpstr>Project Overview</vt:lpstr>
      <vt:lpstr>Business Challenges</vt:lpstr>
      <vt:lpstr>AS-IS Process</vt:lpstr>
      <vt:lpstr>TO-BE Feedback Workflow</vt:lpstr>
      <vt:lpstr>GAP ANALYSIS </vt:lpstr>
      <vt:lpstr>System Features</vt:lpstr>
      <vt:lpstr>Data &amp; Architecture Design</vt:lpstr>
      <vt:lpstr>Agile Delivery Model</vt:lpstr>
      <vt:lpstr>Tool Recommendation</vt:lpstr>
      <vt:lpstr>Integration Roadmap</vt:lpstr>
      <vt:lpstr>UAT &amp; Refinement</vt:lpstr>
      <vt:lpstr>Final Prototype</vt:lpstr>
      <vt:lpstr>Business Value</vt:lpstr>
      <vt:lpstr>Next Steps</vt:lpstr>
      <vt:lpstr>PROJECT READY!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dc:subject/>
  <dc:creator/>
  <cp:keywords/>
  <dc:description>generated using python-pptx</dc:description>
  <cp:lastModifiedBy>Microsoft Office User</cp:lastModifiedBy>
  <cp:revision>16</cp:revision>
  <dcterms:created xsi:type="dcterms:W3CDTF">2013-01-27T09:14:16Z</dcterms:created>
  <dcterms:modified xsi:type="dcterms:W3CDTF">2025-12-14T18:10:21Z</dcterms:modified>
  <cp:category/>
</cp:coreProperties>
</file>